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12" r:id="rId2"/>
    <p:sldId id="314" r:id="rId3"/>
    <p:sldId id="316" r:id="rId4"/>
    <p:sldId id="331" r:id="rId5"/>
    <p:sldId id="317" r:id="rId6"/>
    <p:sldId id="318" r:id="rId7"/>
    <p:sldId id="319" r:id="rId8"/>
    <p:sldId id="320" r:id="rId9"/>
    <p:sldId id="321" r:id="rId10"/>
    <p:sldId id="354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2" r:id="rId19"/>
    <p:sldId id="315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283" r:id="rId35"/>
    <p:sldId id="313" r:id="rId36"/>
    <p:sldId id="288" r:id="rId37"/>
    <p:sldId id="301" r:id="rId38"/>
    <p:sldId id="268" r:id="rId39"/>
    <p:sldId id="302" r:id="rId40"/>
    <p:sldId id="303" r:id="rId41"/>
    <p:sldId id="304" r:id="rId42"/>
    <p:sldId id="305" r:id="rId43"/>
    <p:sldId id="347" r:id="rId44"/>
    <p:sldId id="290" r:id="rId45"/>
    <p:sldId id="307" r:id="rId46"/>
    <p:sldId id="308" r:id="rId47"/>
    <p:sldId id="355" r:id="rId48"/>
    <p:sldId id="356" r:id="rId49"/>
    <p:sldId id="310" r:id="rId50"/>
    <p:sldId id="348" r:id="rId51"/>
    <p:sldId id="295" r:id="rId52"/>
    <p:sldId id="293" r:id="rId53"/>
    <p:sldId id="309" r:id="rId54"/>
    <p:sldId id="297" r:id="rId55"/>
    <p:sldId id="357" r:id="rId56"/>
    <p:sldId id="311" r:id="rId57"/>
    <p:sldId id="27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FCA6"/>
    <a:srgbClr val="66FFFF"/>
    <a:srgbClr val="B7E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8136" autoAdjust="0"/>
  </p:normalViewPr>
  <p:slideViewPr>
    <p:cSldViewPr>
      <p:cViewPr varScale="1">
        <p:scale>
          <a:sx n="77" d="100"/>
          <a:sy n="77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2031-F92B-40AA-A66A-3AFB883325A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D367-67BF-48ED-84AB-47916824F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D367-67BF-48ED-84AB-47916824F2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C8D1-8343-4D1C-8FA5-F0EDB6F266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9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043"/>
            <a:ext cx="5486043" cy="4114800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243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043"/>
            <a:ext cx="5486043" cy="4114800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62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043"/>
            <a:ext cx="5486043" cy="4114800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090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043"/>
            <a:ext cx="5486043" cy="4114800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235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D367-67BF-48ED-84AB-47916824F2A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5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043"/>
            <a:ext cx="5486043" cy="4114800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991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9732FC2E-4E49-40D3-B42F-0C3A9C58E00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D68C-A042-4713-A3D6-F0FFAFB47BEF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A16E-792C-4959-871A-038FFDCC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993775"/>
          </a:xfrm>
          <a:noFill/>
        </p:spPr>
        <p:txBody>
          <a:bodyPr>
            <a:normAutofit/>
          </a:bodyPr>
          <a:lstStyle/>
          <a:p>
            <a:r>
              <a:rPr lang="sr-Latn-R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Mejoza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685800"/>
          </a:xfrm>
          <a:noFill/>
        </p:spPr>
        <p:txBody>
          <a:bodyPr>
            <a:normAutofit/>
          </a:bodyPr>
          <a:lstStyle/>
          <a:p>
            <a:r>
              <a:rPr lang="sr-Latn-R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-redukciona deoba-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2663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039"/>
            <a:ext cx="8229600" cy="789039"/>
          </a:xfrm>
        </p:spPr>
        <p:txBody>
          <a:bodyPr>
            <a:normAutofit/>
          </a:bodyPr>
          <a:lstStyle/>
          <a:p>
            <a:r>
              <a:rPr lang="sr-Latn-RS" sz="2400" u="sng" dirty="0" smtClean="0">
                <a:solidFill>
                  <a:srgbClr val="002060"/>
                </a:solidFill>
              </a:rPr>
              <a:t>Holidejev model Crossing-overa</a:t>
            </a:r>
            <a:endParaRPr lang="en-US" sz="2400" u="sng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036570"/>
            <a:ext cx="4572000" cy="5414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89039"/>
            <a:ext cx="38861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Proces krosing-overa </a:t>
            </a:r>
            <a:r>
              <a:rPr lang="en-US" dirty="0" smtClean="0">
                <a:solidFill>
                  <a:srgbClr val="002060"/>
                </a:solidFill>
              </a:rPr>
              <a:t>je </a:t>
            </a:r>
            <a:r>
              <a:rPr lang="en-US" dirty="0" err="1" smtClean="0">
                <a:solidFill>
                  <a:srgbClr val="002060"/>
                </a:solidFill>
              </a:rPr>
              <a:t>regulisa</a:t>
            </a:r>
            <a:r>
              <a:rPr lang="sr-Latn-RS" dirty="0" smtClean="0">
                <a:solidFill>
                  <a:srgbClr val="002060"/>
                </a:solidFill>
              </a:rPr>
              <a:t>n </a:t>
            </a:r>
            <a:r>
              <a:rPr lang="en-US" dirty="0" err="1" smtClean="0">
                <a:solidFill>
                  <a:srgbClr val="002060"/>
                </a:solidFill>
              </a:rPr>
              <a:t>delovanjem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brojnih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enzima</a:t>
            </a:r>
            <a:r>
              <a:rPr lang="sr-Latn-RS" dirty="0" smtClean="0">
                <a:solidFill>
                  <a:srgbClr val="002060"/>
                </a:solidFill>
              </a:rPr>
              <a:t> (endonukleaze) i proteina.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I faza: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svake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nesestrinske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hromatide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prekida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jedan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lanac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sr-Latn-RS" dirty="0" smtClean="0">
                <a:solidFill>
                  <a:srgbClr val="002060"/>
                </a:solidFill>
              </a:rPr>
              <a:t>najčešće unutrašnji, a </a:t>
            </a:r>
            <a:r>
              <a:rPr lang="en-US" dirty="0" err="1" smtClean="0">
                <a:solidFill>
                  <a:srgbClr val="002060"/>
                </a:solidFill>
              </a:rPr>
              <a:t>lanci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imaju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istu</a:t>
            </a:r>
            <a:r>
              <a:rPr lang="en-US" dirty="0">
                <a:solidFill>
                  <a:srgbClr val="002060"/>
                </a:solidFill>
              </a:rPr>
              <a:t> 5’  </a:t>
            </a:r>
            <a:r>
              <a:rPr lang="en-US" dirty="0" smtClean="0">
                <a:solidFill>
                  <a:srgbClr val="002060"/>
                </a:solidFill>
              </a:rPr>
              <a:t>3’orjentaciju</a:t>
            </a:r>
            <a:r>
              <a:rPr lang="en-US" dirty="0">
                <a:solidFill>
                  <a:srgbClr val="002060"/>
                </a:solidFill>
              </a:rPr>
              <a:t>), </a:t>
            </a:r>
            <a:r>
              <a:rPr lang="en-US" dirty="0" err="1">
                <a:solidFill>
                  <a:srgbClr val="002060"/>
                </a:solidFill>
              </a:rPr>
              <a:t>ukrštaju</a:t>
            </a:r>
            <a:r>
              <a:rPr lang="en-US" dirty="0">
                <a:solidFill>
                  <a:srgbClr val="002060"/>
                </a:solidFill>
              </a:rPr>
              <a:t> se, a </a:t>
            </a:r>
            <a:r>
              <a:rPr lang="en-US" dirty="0" err="1">
                <a:solidFill>
                  <a:srgbClr val="002060"/>
                </a:solidFill>
              </a:rPr>
              <a:t>zatim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svaki</a:t>
            </a:r>
            <a:r>
              <a:rPr lang="en-US" dirty="0">
                <a:solidFill>
                  <a:srgbClr val="002060"/>
                </a:solidFill>
              </a:rPr>
              <a:t> od </a:t>
            </a:r>
            <a:r>
              <a:rPr lang="en-US" dirty="0" err="1">
                <a:solidFill>
                  <a:srgbClr val="002060"/>
                </a:solidFill>
              </a:rPr>
              <a:t>njih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sparuje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komplementarnim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lancem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drugog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homologog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molekula</a:t>
            </a:r>
            <a:r>
              <a:rPr lang="en-US" dirty="0">
                <a:solidFill>
                  <a:srgbClr val="002060"/>
                </a:solidFill>
              </a:rPr>
              <a:t> DNK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nastaje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heterodupleks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sr-Latn-RS" dirty="0" smtClean="0">
              <a:solidFill>
                <a:srgbClr val="002060"/>
              </a:solidFill>
            </a:endParaRP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II faza: </a:t>
            </a:r>
            <a:r>
              <a:rPr lang="sr-Latn-RS" dirty="0">
                <a:solidFill>
                  <a:srgbClr val="002060"/>
                </a:solidFill>
              </a:rPr>
              <a:t>p</a:t>
            </a:r>
            <a:r>
              <a:rPr lang="en-US" dirty="0" err="1" smtClean="0">
                <a:solidFill>
                  <a:srgbClr val="002060"/>
                </a:solidFill>
              </a:rPr>
              <a:t>omeranjem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mesta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ukrštanja</a:t>
            </a:r>
            <a:r>
              <a:rPr lang="sr-Latn-RS" dirty="0" smtClean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heterodupleks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izdužuje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nastaje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Holidejev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intermedijer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Kraci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intermedijera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se </a:t>
            </a:r>
            <a:r>
              <a:rPr lang="en-US" dirty="0" err="1" smtClean="0">
                <a:solidFill>
                  <a:srgbClr val="002060"/>
                </a:solidFill>
              </a:rPr>
              <a:t>rotiraju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</a:t>
            </a:r>
            <a:r>
              <a:rPr lang="en-US" dirty="0">
                <a:solidFill>
                  <a:srgbClr val="002060"/>
                </a:solidFill>
              </a:rPr>
              <a:t> 180 </a:t>
            </a:r>
            <a:r>
              <a:rPr lang="en-US" dirty="0" err="1">
                <a:solidFill>
                  <a:srgbClr val="002060"/>
                </a:solidFill>
              </a:rPr>
              <a:t>stepeni</a:t>
            </a:r>
            <a:r>
              <a:rPr lang="en-US" dirty="0">
                <a:solidFill>
                  <a:srgbClr val="002060"/>
                </a:solidFill>
              </a:rPr>
              <a:t>, a </a:t>
            </a:r>
            <a:r>
              <a:rPr lang="en-US" dirty="0" err="1">
                <a:solidFill>
                  <a:srgbClr val="002060"/>
                </a:solidFill>
              </a:rPr>
              <a:t>zatim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dva</a:t>
            </a:r>
            <a:r>
              <a:rPr lang="en-US" dirty="0">
                <a:solidFill>
                  <a:srgbClr val="002060"/>
                </a:solidFill>
              </a:rPr>
              <a:t> od </a:t>
            </a:r>
            <a:r>
              <a:rPr lang="en-US" dirty="0" err="1">
                <a:solidFill>
                  <a:srgbClr val="002060"/>
                </a:solidFill>
              </a:rPr>
              <a:t>četiri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lanca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prekidaju</a:t>
            </a:r>
            <a:r>
              <a:rPr lang="en-US" dirty="0">
                <a:solidFill>
                  <a:srgbClr val="002060"/>
                </a:solidFill>
              </a:rPr>
              <a:t>, a </a:t>
            </a:r>
            <a:r>
              <a:rPr lang="en-US" dirty="0" err="1">
                <a:solidFill>
                  <a:srgbClr val="002060"/>
                </a:solidFill>
              </a:rPr>
              <a:t>između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njihovih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krajeva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uspostavljaju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nove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fosfodiestarske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veze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90600" y="2895600"/>
            <a:ext cx="102009" cy="76200"/>
          </a:xfrm>
          <a:prstGeom prst="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868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76200" y="4800600"/>
            <a:ext cx="1447800" cy="1371600"/>
            <a:chOff x="48" y="3024"/>
            <a:chExt cx="912" cy="864"/>
          </a:xfrm>
        </p:grpSpPr>
        <p:sp>
          <p:nvSpPr>
            <p:cNvPr id="79927" name="AutoShape 55"/>
            <p:cNvSpPr>
              <a:spLocks noChangeArrowheads="1"/>
            </p:cNvSpPr>
            <p:nvPr/>
          </p:nvSpPr>
          <p:spPr bwMode="auto">
            <a:xfrm>
              <a:off x="384" y="3024"/>
              <a:ext cx="48" cy="432"/>
            </a:xfrm>
            <a:prstGeom prst="roundRect">
              <a:avLst>
                <a:gd name="adj" fmla="val 16667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8" name="AutoShape 56"/>
            <p:cNvSpPr>
              <a:spLocks noChangeArrowheads="1"/>
            </p:cNvSpPr>
            <p:nvPr/>
          </p:nvSpPr>
          <p:spPr bwMode="auto">
            <a:xfrm>
              <a:off x="384" y="3456"/>
              <a:ext cx="48" cy="432"/>
            </a:xfrm>
            <a:prstGeom prst="roundRect">
              <a:avLst>
                <a:gd name="adj" fmla="val 16667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9" name="AutoShape 57"/>
            <p:cNvSpPr>
              <a:spLocks noChangeArrowheads="1"/>
            </p:cNvSpPr>
            <p:nvPr/>
          </p:nvSpPr>
          <p:spPr bwMode="auto">
            <a:xfrm>
              <a:off x="624" y="3024"/>
              <a:ext cx="48" cy="432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0" name="AutoShape 58"/>
            <p:cNvSpPr>
              <a:spLocks noChangeArrowheads="1"/>
            </p:cNvSpPr>
            <p:nvPr/>
          </p:nvSpPr>
          <p:spPr bwMode="auto">
            <a:xfrm>
              <a:off x="624" y="3456"/>
              <a:ext cx="48" cy="432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1" name="Text Box 59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>
                  <a:latin typeface="Comic Sans MS" pitchFamily="66" charset="0"/>
                </a:rPr>
                <a:t>1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79932" name="Text Box 60"/>
            <p:cNvSpPr txBox="1">
              <a:spLocks noChangeArrowheads="1"/>
            </p:cNvSpPr>
            <p:nvPr/>
          </p:nvSpPr>
          <p:spPr bwMode="auto">
            <a:xfrm>
              <a:off x="672" y="3417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>
                  <a:solidFill>
                    <a:srgbClr val="FF3399"/>
                  </a:solidFill>
                  <a:latin typeface="Comic Sans MS" pitchFamily="66" charset="0"/>
                </a:rPr>
                <a:t>1</a:t>
              </a:r>
              <a:endParaRPr lang="en-US">
                <a:solidFill>
                  <a:srgbClr val="FF3399"/>
                </a:solidFill>
                <a:latin typeface="Comic Sans MS" pitchFamily="66" charset="0"/>
              </a:endParaRPr>
            </a:p>
          </p:txBody>
        </p: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192" y="3456"/>
              <a:ext cx="144" cy="144"/>
              <a:chOff x="1296" y="3600"/>
              <a:chExt cx="144" cy="144"/>
            </a:xfrm>
          </p:grpSpPr>
          <p:sp>
            <p:nvSpPr>
              <p:cNvPr id="79933" name="Oval 61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34" name="Line 62"/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816" y="3504"/>
              <a:ext cx="96" cy="192"/>
              <a:chOff x="816" y="3504"/>
              <a:chExt cx="96" cy="192"/>
            </a:xfrm>
          </p:grpSpPr>
          <p:sp>
            <p:nvSpPr>
              <p:cNvPr id="79937" name="Oval 65"/>
              <p:cNvSpPr>
                <a:spLocks noChangeArrowheads="1"/>
              </p:cNvSpPr>
              <p:nvPr/>
            </p:nvSpPr>
            <p:spPr bwMode="auto">
              <a:xfrm>
                <a:off x="816" y="3504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39" name="Line 67"/>
              <p:cNvSpPr>
                <a:spLocks noChangeShapeType="1"/>
              </p:cNvSpPr>
              <p:nvPr/>
            </p:nvSpPr>
            <p:spPr bwMode="auto">
              <a:xfrm>
                <a:off x="864" y="360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40" name="Line 68"/>
              <p:cNvSpPr>
                <a:spLocks noChangeShapeType="1"/>
              </p:cNvSpPr>
              <p:nvPr/>
            </p:nvSpPr>
            <p:spPr bwMode="auto">
              <a:xfrm>
                <a:off x="816" y="36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9941" name="Rectangle 69" descr="Dark horizontal"/>
          <p:cNvSpPr>
            <a:spLocks noChangeArrowheads="1"/>
          </p:cNvSpPr>
          <p:nvPr/>
        </p:nvSpPr>
        <p:spPr bwMode="auto">
          <a:xfrm>
            <a:off x="685800" y="4876800"/>
            <a:ext cx="304800" cy="1219200"/>
          </a:xfrm>
          <a:prstGeom prst="rect">
            <a:avLst/>
          </a:prstGeom>
          <a:pattFill prst="dkHorz">
            <a:fgClr>
              <a:srgbClr val="33CCF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838200" y="5943600"/>
            <a:ext cx="3200400" cy="674688"/>
            <a:chOff x="528" y="3744"/>
            <a:chExt cx="2016" cy="425"/>
          </a:xfrm>
        </p:grpSpPr>
        <p:sp>
          <p:nvSpPr>
            <p:cNvPr id="79943" name="Line 71"/>
            <p:cNvSpPr>
              <a:spLocks noChangeShapeType="1"/>
            </p:cNvSpPr>
            <p:nvPr/>
          </p:nvSpPr>
          <p:spPr bwMode="auto">
            <a:xfrm>
              <a:off x="528" y="374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Line 72"/>
            <p:cNvSpPr>
              <a:spLocks noChangeShapeType="1"/>
            </p:cNvSpPr>
            <p:nvPr/>
          </p:nvSpPr>
          <p:spPr bwMode="auto">
            <a:xfrm>
              <a:off x="528" y="40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45" name="Text Box 73"/>
            <p:cNvSpPr txBox="1">
              <a:spLocks noChangeArrowheads="1"/>
            </p:cNvSpPr>
            <p:nvPr/>
          </p:nvSpPr>
          <p:spPr bwMode="auto">
            <a:xfrm>
              <a:off x="912" y="3936"/>
              <a:ext cx="16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dirty="0" smtClean="0">
                  <a:latin typeface="Times New Roman" pitchFamily="18" charset="0"/>
                  <a:cs typeface="Times New Roman" pitchFamily="18" charset="0"/>
                </a:rPr>
                <a:t>Sinapsa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495300" y="495300"/>
            <a:ext cx="8001000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sr-Latn-RS" sz="2400" b="1" u="sng" dirty="0" smtClean="0">
                <a:solidFill>
                  <a:srgbClr val="002060"/>
                </a:solidFill>
                <a:cs typeface="Times New Roman" pitchFamily="18" charset="0"/>
              </a:rPr>
              <a:t>Sinapsa</a:t>
            </a:r>
            <a:r>
              <a:rPr lang="sr-Latn-RS" sz="2400" u="sng" dirty="0" smtClean="0">
                <a:solidFill>
                  <a:srgbClr val="002060"/>
                </a:solidFill>
                <a:cs typeface="Times New Roman" pitchFamily="18" charset="0"/>
              </a:rPr>
              <a:t>  (sinaptonemalni </a:t>
            </a:r>
            <a:r>
              <a:rPr kumimoji="0" lang="sr-Latn-RS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kompleks)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T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o je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kompleksna proteinska </a:t>
            </a: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struktura sa izgledom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lestvice.</a:t>
            </a:r>
            <a:endParaRPr lang="sr-Latn-RS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P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roces</a:t>
            </a: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sinspsiranja počinje u specifičnim tačkama na hromozomima koje se nalaze u regionima ispod telomera. </a:t>
            </a:r>
            <a:endParaRPr lang="sr-Latn-RS" sz="2000" noProof="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Centromere hromozoma ne učestvuju u ovom sparivanju</a:t>
            </a: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r-Latn-RS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318799"/>
              </p:ext>
            </p:extLst>
          </p:nvPr>
        </p:nvGraphicFramePr>
        <p:xfrm>
          <a:off x="1890252" y="2833688"/>
          <a:ext cx="6629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Image" r:id="rId3" imgW="9726984" imgH="3809524" progId="">
                  <p:embed/>
                </p:oleObj>
              </mc:Choice>
              <mc:Fallback>
                <p:oleObj name="Image" r:id="rId3" imgW="9726984" imgH="38095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252" y="2833688"/>
                        <a:ext cx="66294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565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9" name="Oval 23"/>
          <p:cNvSpPr>
            <a:spLocks noChangeArrowheads="1"/>
          </p:cNvSpPr>
          <p:nvPr/>
        </p:nvSpPr>
        <p:spPr bwMode="auto">
          <a:xfrm>
            <a:off x="762000" y="2057400"/>
            <a:ext cx="2376488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914525" y="3138488"/>
            <a:ext cx="719138" cy="496887"/>
            <a:chOff x="1206" y="1977"/>
            <a:chExt cx="453" cy="313"/>
          </a:xfrm>
        </p:grpSpPr>
        <p:sp>
          <p:nvSpPr>
            <p:cNvPr id="80920" name="Text Box 24"/>
            <p:cNvSpPr txBox="1">
              <a:spLocks noChangeArrowheads="1"/>
            </p:cNvSpPr>
            <p:nvPr/>
          </p:nvSpPr>
          <p:spPr bwMode="auto">
            <a:xfrm>
              <a:off x="1478" y="202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80923" name="Text Box 27"/>
            <p:cNvSpPr txBox="1">
              <a:spLocks noChangeArrowheads="1"/>
            </p:cNvSpPr>
            <p:nvPr/>
          </p:nvSpPr>
          <p:spPr bwMode="auto">
            <a:xfrm>
              <a:off x="1206" y="202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1296" y="1977"/>
              <a:ext cx="150" cy="313"/>
              <a:chOff x="1687" y="3117"/>
              <a:chExt cx="156" cy="441"/>
            </a:xfrm>
          </p:grpSpPr>
          <p:sp>
            <p:nvSpPr>
              <p:cNvPr id="80925" name="Freeform 29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6" name="Freeform 30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 rot="295226">
              <a:off x="1432" y="1977"/>
              <a:ext cx="150" cy="313"/>
              <a:chOff x="1687" y="3117"/>
              <a:chExt cx="156" cy="441"/>
            </a:xfrm>
          </p:grpSpPr>
          <p:sp>
            <p:nvSpPr>
              <p:cNvPr id="80928" name="Freeform 32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9" name="Freeform 33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265238" y="3209925"/>
            <a:ext cx="722312" cy="288925"/>
            <a:chOff x="797" y="2022"/>
            <a:chExt cx="455" cy="182"/>
          </a:xfrm>
        </p:grpSpPr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1070" y="202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80922" name="Text Box 26"/>
            <p:cNvSpPr txBox="1">
              <a:spLocks noChangeArrowheads="1"/>
            </p:cNvSpPr>
            <p:nvPr/>
          </p:nvSpPr>
          <p:spPr bwMode="auto">
            <a:xfrm>
              <a:off x="797" y="2022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024" y="2022"/>
              <a:ext cx="104" cy="182"/>
              <a:chOff x="1687" y="3117"/>
              <a:chExt cx="156" cy="441"/>
            </a:xfrm>
          </p:grpSpPr>
          <p:sp>
            <p:nvSpPr>
              <p:cNvPr id="80931" name="Freeform 35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2" name="Freeform 36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934" y="2022"/>
              <a:ext cx="104" cy="182"/>
              <a:chOff x="1687" y="3117"/>
              <a:chExt cx="156" cy="441"/>
            </a:xfrm>
          </p:grpSpPr>
          <p:sp>
            <p:nvSpPr>
              <p:cNvPr id="80934" name="Freeform 38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5" name="Freeform 39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942" name="Oval 46"/>
          <p:cNvSpPr>
            <a:spLocks noChangeArrowheads="1"/>
          </p:cNvSpPr>
          <p:nvPr/>
        </p:nvSpPr>
        <p:spPr bwMode="auto">
          <a:xfrm>
            <a:off x="1193800" y="2490788"/>
            <a:ext cx="1511300" cy="15843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43" name="Oval 47"/>
          <p:cNvSpPr>
            <a:spLocks noChangeArrowheads="1"/>
          </p:cNvSpPr>
          <p:nvPr/>
        </p:nvSpPr>
        <p:spPr bwMode="auto">
          <a:xfrm>
            <a:off x="1698625" y="2633663"/>
            <a:ext cx="144463" cy="144462"/>
          </a:xfrm>
          <a:prstGeom prst="ellipse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3552979" y="1399611"/>
            <a:ext cx="5348286" cy="47571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Sve više je izražena kondenzacija hromatina (vidi se da se svaki hromozom sastoji iz dve sestrinske hromatide i to su -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tetrade)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Delimična razgradnja sinaptonemalnog kompleksa.</a:t>
            </a:r>
          </a:p>
          <a:p>
            <a:pPr lvl="0">
              <a:spcBef>
                <a:spcPct val="20000"/>
              </a:spcBef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Delovi sinaptonemalnog kompleksa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koji zaostaju su </a:t>
            </a:r>
            <a:r>
              <a:rPr lang="sr-Latn-RS" sz="2000" b="1" dirty="0" smtClean="0">
                <a:solidFill>
                  <a:srgbClr val="002060"/>
                </a:solidFill>
                <a:cs typeface="Times New Roman" pitchFamily="18" charset="0"/>
              </a:rPr>
              <a:t>hijazme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b="1" dirty="0" smtClean="0">
                <a:solidFill>
                  <a:srgbClr val="002060"/>
                </a:solidFill>
                <a:cs typeface="Times New Roman" pitchFamily="18" charset="0"/>
              </a:rPr>
              <a:t>Hijazme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 drže homologe hromozome vezanim sve do anafaze, čime se obezbeđuje pravilno razdvajanje hromozoma.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r-Latn-RS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sr-Latn-RS" sz="200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577772" y="745766"/>
            <a:ext cx="6005512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28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    </a:t>
            </a:r>
            <a:r>
              <a:rPr kumimoji="0" lang="sr-Latn-RS" sz="28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Pahiten – profaza I</a:t>
            </a:r>
            <a:endParaRPr kumimoji="0" lang="sr-Latn-RS" sz="280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98020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595313" y="1676400"/>
            <a:ext cx="2376487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1027113" y="2109788"/>
            <a:ext cx="1511300" cy="15843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1531938" y="2252663"/>
            <a:ext cx="144462" cy="144462"/>
          </a:xfrm>
          <a:prstGeom prst="ellipse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1747838" y="2751138"/>
            <a:ext cx="719137" cy="503237"/>
            <a:chOff x="1101" y="1733"/>
            <a:chExt cx="453" cy="317"/>
          </a:xfrm>
        </p:grpSpPr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373" y="178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101" y="178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191" y="1737"/>
              <a:ext cx="150" cy="313"/>
              <a:chOff x="1687" y="3117"/>
              <a:chExt cx="156" cy="441"/>
            </a:xfrm>
          </p:grpSpPr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10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295226">
              <a:off x="1327" y="1737"/>
              <a:ext cx="150" cy="313"/>
              <a:chOff x="1687" y="3117"/>
              <a:chExt cx="156" cy="441"/>
            </a:xfrm>
          </p:grpSpPr>
          <p:sp>
            <p:nvSpPr>
              <p:cNvPr id="16396" name="Freeform 12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13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1304" y="1740"/>
              <a:ext cx="27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7" y="0"/>
                </a:cxn>
              </a:cxnLst>
              <a:rect l="0" t="0" r="r" b="b"/>
              <a:pathLst>
                <a:path w="27" h="40">
                  <a:moveTo>
                    <a:pt x="0" y="40"/>
                  </a:moveTo>
                  <a:cubicBezTo>
                    <a:pt x="9" y="27"/>
                    <a:pt x="27" y="0"/>
                    <a:pt x="27" y="0"/>
                  </a:cubicBezTo>
                </a:path>
              </a:pathLst>
            </a:custGeom>
            <a:noFill/>
            <a:ln w="571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>
              <a:off x="1352" y="1733"/>
              <a:ext cx="20" cy="41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0" y="0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12" y="7"/>
                    <a:pt x="20" y="20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1143000" y="3048000"/>
            <a:ext cx="722313" cy="301625"/>
            <a:chOff x="1728" y="2640"/>
            <a:chExt cx="455" cy="190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2001" y="2648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728" y="2648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955" y="2648"/>
              <a:ext cx="104" cy="182"/>
              <a:chOff x="1687" y="3117"/>
              <a:chExt cx="156" cy="441"/>
            </a:xfrm>
          </p:grpSpPr>
          <p:sp>
            <p:nvSpPr>
              <p:cNvPr id="16399" name="Freeform 15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16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865" y="2648"/>
              <a:ext cx="104" cy="182"/>
              <a:chOff x="1687" y="3117"/>
              <a:chExt cx="156" cy="441"/>
            </a:xfrm>
          </p:grpSpPr>
          <p:sp>
            <p:nvSpPr>
              <p:cNvPr id="16402" name="Freeform 18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19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1940" y="2653"/>
              <a:ext cx="21" cy="1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4"/>
                </a:cxn>
                <a:cxn ang="0">
                  <a:pos x="21" y="0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4" y="5"/>
                    <a:pt x="0" y="14"/>
                    <a:pt x="0" y="14"/>
                  </a:cubicBezTo>
                  <a:cubicBezTo>
                    <a:pt x="0" y="14"/>
                    <a:pt x="14" y="5"/>
                    <a:pt x="21" y="0"/>
                  </a:cubicBezTo>
                  <a:close/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1934" y="2646"/>
              <a:ext cx="27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7" y="0"/>
                </a:cxn>
              </a:cxnLst>
              <a:rect l="0" t="0" r="r" b="b"/>
              <a:pathLst>
                <a:path w="27" h="34">
                  <a:moveTo>
                    <a:pt x="0" y="34"/>
                  </a:moveTo>
                  <a:cubicBezTo>
                    <a:pt x="17" y="8"/>
                    <a:pt x="7" y="20"/>
                    <a:pt x="27" y="0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1961" y="2653"/>
              <a:ext cx="6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2" y="7"/>
                    <a:pt x="6" y="20"/>
                    <a:pt x="6" y="20"/>
                  </a:cubicBezTo>
                  <a:cubicBezTo>
                    <a:pt x="6" y="20"/>
                    <a:pt x="2" y="7"/>
                    <a:pt x="0" y="0"/>
                  </a:cubicBezTo>
                  <a:close/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1961" y="2640"/>
              <a:ext cx="27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40"/>
                </a:cxn>
              </a:cxnLst>
              <a:rect l="0" t="0" r="r" b="b"/>
              <a:pathLst>
                <a:path w="27" h="40">
                  <a:moveTo>
                    <a:pt x="0" y="0"/>
                  </a:moveTo>
                  <a:cubicBezTo>
                    <a:pt x="6" y="20"/>
                    <a:pt x="3" y="40"/>
                    <a:pt x="27" y="40"/>
                  </a:cubicBezTo>
                </a:path>
              </a:pathLst>
            </a:custGeom>
            <a:noFill/>
            <a:ln w="571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228600" y="4876800"/>
            <a:ext cx="2133600" cy="1371600"/>
            <a:chOff x="144" y="3072"/>
            <a:chExt cx="1344" cy="864"/>
          </a:xfrm>
        </p:grpSpPr>
        <p:grpSp>
          <p:nvGrpSpPr>
            <p:cNvPr id="9" name="Group 75"/>
            <p:cNvGrpSpPr>
              <a:grpSpLocks/>
            </p:cNvGrpSpPr>
            <p:nvPr/>
          </p:nvGrpSpPr>
          <p:grpSpPr bwMode="auto">
            <a:xfrm>
              <a:off x="480" y="3072"/>
              <a:ext cx="288" cy="864"/>
              <a:chOff x="432" y="3312"/>
              <a:chExt cx="288" cy="864"/>
            </a:xfrm>
          </p:grpSpPr>
          <p:sp>
            <p:nvSpPr>
              <p:cNvPr id="16451" name="AutoShape 67"/>
              <p:cNvSpPr>
                <a:spLocks noChangeArrowheads="1"/>
              </p:cNvSpPr>
              <p:nvPr/>
            </p:nvSpPr>
            <p:spPr bwMode="auto">
              <a:xfrm rot="-1241727">
                <a:off x="432" y="3312"/>
                <a:ext cx="48" cy="432"/>
              </a:xfrm>
              <a:prstGeom prst="roundRect">
                <a:avLst>
                  <a:gd name="adj" fmla="val 45833"/>
                </a:avLst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2" name="AutoShape 68"/>
              <p:cNvSpPr>
                <a:spLocks noChangeArrowheads="1"/>
              </p:cNvSpPr>
              <p:nvPr/>
            </p:nvSpPr>
            <p:spPr bwMode="auto">
              <a:xfrm rot="1044269">
                <a:off x="624" y="3312"/>
                <a:ext cx="48" cy="432"/>
              </a:xfrm>
              <a:prstGeom prst="roundRect">
                <a:avLst>
                  <a:gd name="adj" fmla="val 45833"/>
                </a:avLst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AutoShape 69"/>
              <p:cNvSpPr>
                <a:spLocks noChangeArrowheads="1"/>
              </p:cNvSpPr>
              <p:nvPr/>
            </p:nvSpPr>
            <p:spPr bwMode="auto">
              <a:xfrm rot="-1241727">
                <a:off x="624" y="3744"/>
                <a:ext cx="48" cy="432"/>
              </a:xfrm>
              <a:prstGeom prst="roundRect">
                <a:avLst>
                  <a:gd name="adj" fmla="val 45833"/>
                </a:avLst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4" name="AutoShape 70"/>
              <p:cNvSpPr>
                <a:spLocks noChangeArrowheads="1"/>
              </p:cNvSpPr>
              <p:nvPr/>
            </p:nvSpPr>
            <p:spPr bwMode="auto">
              <a:xfrm rot="1436062">
                <a:off x="432" y="3744"/>
                <a:ext cx="48" cy="432"/>
              </a:xfrm>
              <a:prstGeom prst="roundRect">
                <a:avLst>
                  <a:gd name="adj" fmla="val 45833"/>
                </a:avLst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5" name="Oval 71"/>
              <p:cNvSpPr>
                <a:spLocks noChangeArrowheads="1"/>
              </p:cNvSpPr>
              <p:nvPr/>
            </p:nvSpPr>
            <p:spPr bwMode="auto">
              <a:xfrm>
                <a:off x="528" y="3696"/>
                <a:ext cx="48" cy="96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7" name="AutoShape 73"/>
              <p:cNvSpPr>
                <a:spLocks noChangeArrowheads="1"/>
              </p:cNvSpPr>
              <p:nvPr/>
            </p:nvSpPr>
            <p:spPr bwMode="auto">
              <a:xfrm rot="-1241727">
                <a:off x="672" y="4032"/>
                <a:ext cx="48" cy="144"/>
              </a:xfrm>
              <a:prstGeom prst="roundRect">
                <a:avLst>
                  <a:gd name="adj" fmla="val 45833"/>
                </a:avLst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8" name="AutoShape 74"/>
              <p:cNvSpPr>
                <a:spLocks noChangeArrowheads="1"/>
              </p:cNvSpPr>
              <p:nvPr/>
            </p:nvSpPr>
            <p:spPr bwMode="auto">
              <a:xfrm rot="941304">
                <a:off x="672" y="3312"/>
                <a:ext cx="48" cy="144"/>
              </a:xfrm>
              <a:prstGeom prst="roundRect">
                <a:avLst>
                  <a:gd name="adj" fmla="val 45833"/>
                </a:avLst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61" name="AutoShape 77"/>
            <p:cNvSpPr>
              <a:spLocks noChangeArrowheads="1"/>
            </p:cNvSpPr>
            <p:nvPr/>
          </p:nvSpPr>
          <p:spPr bwMode="auto">
            <a:xfrm rot="-1241727">
              <a:off x="960" y="3072"/>
              <a:ext cx="48" cy="432"/>
            </a:xfrm>
            <a:prstGeom prst="roundRect">
              <a:avLst>
                <a:gd name="adj" fmla="val 45833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2" name="AutoShape 78"/>
            <p:cNvSpPr>
              <a:spLocks noChangeArrowheads="1"/>
            </p:cNvSpPr>
            <p:nvPr/>
          </p:nvSpPr>
          <p:spPr bwMode="auto">
            <a:xfrm rot="1044269">
              <a:off x="1152" y="3072"/>
              <a:ext cx="48" cy="432"/>
            </a:xfrm>
            <a:prstGeom prst="roundRect">
              <a:avLst>
                <a:gd name="adj" fmla="val 45833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3" name="AutoShape 79"/>
            <p:cNvSpPr>
              <a:spLocks noChangeArrowheads="1"/>
            </p:cNvSpPr>
            <p:nvPr/>
          </p:nvSpPr>
          <p:spPr bwMode="auto">
            <a:xfrm rot="-1241727">
              <a:off x="1152" y="3504"/>
              <a:ext cx="48" cy="432"/>
            </a:xfrm>
            <a:prstGeom prst="roundRect">
              <a:avLst>
                <a:gd name="adj" fmla="val 45833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4" name="AutoShape 80"/>
            <p:cNvSpPr>
              <a:spLocks noChangeArrowheads="1"/>
            </p:cNvSpPr>
            <p:nvPr/>
          </p:nvSpPr>
          <p:spPr bwMode="auto">
            <a:xfrm rot="1436062">
              <a:off x="960" y="3504"/>
              <a:ext cx="48" cy="432"/>
            </a:xfrm>
            <a:prstGeom prst="roundRect">
              <a:avLst>
                <a:gd name="adj" fmla="val 45833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5" name="Oval 81"/>
            <p:cNvSpPr>
              <a:spLocks noChangeArrowheads="1"/>
            </p:cNvSpPr>
            <p:nvPr/>
          </p:nvSpPr>
          <p:spPr bwMode="auto">
            <a:xfrm>
              <a:off x="1056" y="3456"/>
              <a:ext cx="48" cy="96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AutoShape 82"/>
            <p:cNvSpPr>
              <a:spLocks noChangeArrowheads="1"/>
            </p:cNvSpPr>
            <p:nvPr/>
          </p:nvSpPr>
          <p:spPr bwMode="auto">
            <a:xfrm rot="1294678">
              <a:off x="912" y="3792"/>
              <a:ext cx="48" cy="144"/>
            </a:xfrm>
            <a:prstGeom prst="roundRect">
              <a:avLst>
                <a:gd name="adj" fmla="val 45833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AutoShape 83"/>
            <p:cNvSpPr>
              <a:spLocks noChangeArrowheads="1"/>
            </p:cNvSpPr>
            <p:nvPr/>
          </p:nvSpPr>
          <p:spPr bwMode="auto">
            <a:xfrm rot="-1112337">
              <a:off x="912" y="3072"/>
              <a:ext cx="48" cy="144"/>
            </a:xfrm>
            <a:prstGeom prst="roundRect">
              <a:avLst>
                <a:gd name="adj" fmla="val 45833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8" name="Text Box 84"/>
            <p:cNvSpPr txBox="1">
              <a:spLocks noChangeArrowheads="1"/>
            </p:cNvSpPr>
            <p:nvPr/>
          </p:nvSpPr>
          <p:spPr bwMode="auto">
            <a:xfrm>
              <a:off x="144" y="341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>
                  <a:latin typeface="Comic Sans MS" pitchFamily="66" charset="0"/>
                </a:rPr>
                <a:t>1</a:t>
              </a:r>
              <a:endParaRPr lang="en-US">
                <a:latin typeface="Comic Sans MS" pitchFamily="66" charset="0"/>
              </a:endParaRPr>
            </a:p>
          </p:txBody>
        </p: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288" y="3456"/>
              <a:ext cx="144" cy="144"/>
              <a:chOff x="1296" y="3600"/>
              <a:chExt cx="144" cy="144"/>
            </a:xfrm>
          </p:grpSpPr>
          <p:sp>
            <p:nvSpPr>
              <p:cNvPr id="16470" name="Oval 86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1" name="Line 87"/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72" name="Text Box 88"/>
            <p:cNvSpPr txBox="1">
              <a:spLocks noChangeArrowheads="1"/>
            </p:cNvSpPr>
            <p:nvPr/>
          </p:nvSpPr>
          <p:spPr bwMode="auto">
            <a:xfrm>
              <a:off x="1200" y="3417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>
                  <a:solidFill>
                    <a:srgbClr val="FF3399"/>
                  </a:solidFill>
                  <a:latin typeface="Comic Sans MS" pitchFamily="66" charset="0"/>
                </a:rPr>
                <a:t>1</a:t>
              </a:r>
              <a:endParaRPr lang="en-US">
                <a:solidFill>
                  <a:srgbClr val="FF3399"/>
                </a:solidFill>
                <a:latin typeface="Comic Sans MS" pitchFamily="66" charset="0"/>
              </a:endParaRPr>
            </a:p>
          </p:txBody>
        </p:sp>
        <p:grpSp>
          <p:nvGrpSpPr>
            <p:cNvPr id="11" name="Group 89"/>
            <p:cNvGrpSpPr>
              <a:grpSpLocks/>
            </p:cNvGrpSpPr>
            <p:nvPr/>
          </p:nvGrpSpPr>
          <p:grpSpPr bwMode="auto">
            <a:xfrm>
              <a:off x="1344" y="3504"/>
              <a:ext cx="96" cy="192"/>
              <a:chOff x="816" y="3504"/>
              <a:chExt cx="96" cy="192"/>
            </a:xfrm>
          </p:grpSpPr>
          <p:sp>
            <p:nvSpPr>
              <p:cNvPr id="16474" name="Oval 90"/>
              <p:cNvSpPr>
                <a:spLocks noChangeArrowheads="1"/>
              </p:cNvSpPr>
              <p:nvPr/>
            </p:nvSpPr>
            <p:spPr bwMode="auto">
              <a:xfrm>
                <a:off x="816" y="3504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5" name="Line 91"/>
              <p:cNvSpPr>
                <a:spLocks noChangeShapeType="1"/>
              </p:cNvSpPr>
              <p:nvPr/>
            </p:nvSpPr>
            <p:spPr bwMode="auto">
              <a:xfrm>
                <a:off x="864" y="360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Line 92"/>
              <p:cNvSpPr>
                <a:spLocks noChangeShapeType="1"/>
              </p:cNvSpPr>
              <p:nvPr/>
            </p:nvSpPr>
            <p:spPr bwMode="auto">
              <a:xfrm>
                <a:off x="816" y="36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77" name="Rectangle 93" descr="Dark horizontal"/>
          <p:cNvSpPr>
            <a:spLocks noChangeArrowheads="1"/>
          </p:cNvSpPr>
          <p:nvPr/>
        </p:nvSpPr>
        <p:spPr bwMode="auto">
          <a:xfrm>
            <a:off x="1219200" y="6019800"/>
            <a:ext cx="228600" cy="152400"/>
          </a:xfrm>
          <a:prstGeom prst="rect">
            <a:avLst/>
          </a:prstGeom>
          <a:pattFill prst="dkHorz">
            <a:fgClr>
              <a:srgbClr val="33CC33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78" name="Rectangle 94" descr="Dark horizontal"/>
          <p:cNvSpPr>
            <a:spLocks noChangeArrowheads="1"/>
          </p:cNvSpPr>
          <p:nvPr/>
        </p:nvSpPr>
        <p:spPr bwMode="auto">
          <a:xfrm>
            <a:off x="1219200" y="4953000"/>
            <a:ext cx="228600" cy="152400"/>
          </a:xfrm>
          <a:prstGeom prst="rect">
            <a:avLst/>
          </a:prstGeom>
          <a:pattFill prst="dkHorz">
            <a:fgClr>
              <a:srgbClr val="33CC33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04"/>
          <p:cNvGrpSpPr>
            <a:grpSpLocks/>
          </p:cNvGrpSpPr>
          <p:nvPr/>
        </p:nvGrpSpPr>
        <p:grpSpPr bwMode="auto">
          <a:xfrm>
            <a:off x="1295400" y="6096000"/>
            <a:ext cx="2590800" cy="595313"/>
            <a:chOff x="816" y="3840"/>
            <a:chExt cx="1632" cy="375"/>
          </a:xfrm>
        </p:grpSpPr>
        <p:sp>
          <p:nvSpPr>
            <p:cNvPr id="16479" name="Line 95"/>
            <p:cNvSpPr>
              <a:spLocks noChangeShapeType="1"/>
            </p:cNvSpPr>
            <p:nvPr/>
          </p:nvSpPr>
          <p:spPr bwMode="auto">
            <a:xfrm>
              <a:off x="816" y="38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96"/>
            <p:cNvSpPr>
              <a:spLocks noChangeShapeType="1"/>
            </p:cNvSpPr>
            <p:nvPr/>
          </p:nvSpPr>
          <p:spPr bwMode="auto">
            <a:xfrm>
              <a:off x="816" y="4128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Text Box 97"/>
            <p:cNvSpPr txBox="1">
              <a:spLocks noChangeArrowheads="1"/>
            </p:cNvSpPr>
            <p:nvPr/>
          </p:nvSpPr>
          <p:spPr bwMode="auto">
            <a:xfrm>
              <a:off x="1392" y="398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b="1" dirty="0" smtClean="0">
                  <a:cs typeface="Times New Roman" pitchFamily="18" charset="0"/>
                </a:rPr>
                <a:t>hijazma</a:t>
              </a:r>
              <a:endParaRPr lang="en-US" b="1" dirty="0">
                <a:cs typeface="Times New Roman" pitchFamily="18" charset="0"/>
              </a:endParaRPr>
            </a:p>
          </p:txBody>
        </p:sp>
      </p:grpSp>
      <p:sp>
        <p:nvSpPr>
          <p:cNvPr id="67" name="Content Placeholder 2"/>
          <p:cNvSpPr txBox="1">
            <a:spLocks/>
          </p:cNvSpPr>
          <p:nvPr/>
        </p:nvSpPr>
        <p:spPr>
          <a:xfrm>
            <a:off x="3087687" y="1568653"/>
            <a:ext cx="5943600" cy="34347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Nastavlja se skraćivanje hromozoma (kondenzacija).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r-Latn-RS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Dezintegracija sinaptonemalnog komleksa.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Homologi h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romozomi </a:t>
            </a: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su i dalje vezani u nivou hijazmi.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Broj hijazmi je različit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i zavisi </a:t>
            </a: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od dužine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sparenih hromozoma</a:t>
            </a: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Latn-RS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685800" y="604351"/>
            <a:ext cx="6934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Diploten – profaza I</a:t>
            </a:r>
            <a:endParaRPr kumimoji="0" lang="en-US" sz="280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12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7" grpId="0" animBg="1"/>
      <p:bldP spid="164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9" name="Oval 29"/>
          <p:cNvSpPr>
            <a:spLocks noChangeArrowheads="1"/>
          </p:cNvSpPr>
          <p:nvPr/>
        </p:nvSpPr>
        <p:spPr bwMode="auto">
          <a:xfrm>
            <a:off x="747713" y="1752600"/>
            <a:ext cx="2376487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16200000">
            <a:off x="1755775" y="1825625"/>
            <a:ext cx="215900" cy="215900"/>
            <a:chOff x="1202" y="3067"/>
            <a:chExt cx="181" cy="182"/>
          </a:xfrm>
        </p:grpSpPr>
        <p:sp>
          <p:nvSpPr>
            <p:cNvPr id="81955" name="AutoShape 35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AutoShape 36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 rot="10654306">
            <a:off x="1827213" y="3841750"/>
            <a:ext cx="215900" cy="215900"/>
            <a:chOff x="1202" y="3067"/>
            <a:chExt cx="181" cy="182"/>
          </a:xfrm>
        </p:grpSpPr>
        <p:sp>
          <p:nvSpPr>
            <p:cNvPr id="81958" name="AutoShape 38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9" name="AutoShape 39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60" name="Oval 40"/>
          <p:cNvSpPr>
            <a:spLocks noChangeArrowheads="1"/>
          </p:cNvSpPr>
          <p:nvPr/>
        </p:nvSpPr>
        <p:spPr bwMode="auto">
          <a:xfrm>
            <a:off x="1900238" y="1970088"/>
            <a:ext cx="142875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1" name="Oval 41"/>
          <p:cNvSpPr>
            <a:spLocks noChangeArrowheads="1"/>
          </p:cNvSpPr>
          <p:nvPr/>
        </p:nvSpPr>
        <p:spPr bwMode="auto">
          <a:xfrm>
            <a:off x="1755775" y="1970088"/>
            <a:ext cx="43180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2" name="Oval 42"/>
          <p:cNvSpPr>
            <a:spLocks noChangeArrowheads="1"/>
          </p:cNvSpPr>
          <p:nvPr/>
        </p:nvSpPr>
        <p:spPr bwMode="auto">
          <a:xfrm>
            <a:off x="1539875" y="1970088"/>
            <a:ext cx="86360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3" name="Oval 43"/>
          <p:cNvSpPr>
            <a:spLocks noChangeArrowheads="1"/>
          </p:cNvSpPr>
          <p:nvPr/>
        </p:nvSpPr>
        <p:spPr bwMode="auto">
          <a:xfrm>
            <a:off x="1395413" y="1970088"/>
            <a:ext cx="1150937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4" name="Oval 44"/>
          <p:cNvSpPr>
            <a:spLocks noChangeArrowheads="1"/>
          </p:cNvSpPr>
          <p:nvPr/>
        </p:nvSpPr>
        <p:spPr bwMode="auto">
          <a:xfrm>
            <a:off x="1108075" y="1970088"/>
            <a:ext cx="161925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8" name="Freeform 68"/>
          <p:cNvSpPr>
            <a:spLocks/>
          </p:cNvSpPr>
          <p:nvPr/>
        </p:nvSpPr>
        <p:spPr bwMode="auto">
          <a:xfrm>
            <a:off x="2232025" y="2743200"/>
            <a:ext cx="11113" cy="333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21"/>
              </a:cxn>
              <a:cxn ang="0">
                <a:pos x="7" y="0"/>
              </a:cxn>
            </a:cxnLst>
            <a:rect l="0" t="0" r="r" b="b"/>
            <a:pathLst>
              <a:path w="7" h="21">
                <a:moveTo>
                  <a:pt x="7" y="0"/>
                </a:moveTo>
                <a:cubicBezTo>
                  <a:pt x="5" y="7"/>
                  <a:pt x="0" y="21"/>
                  <a:pt x="0" y="21"/>
                </a:cubicBezTo>
                <a:cubicBezTo>
                  <a:pt x="0" y="21"/>
                  <a:pt x="5" y="7"/>
                  <a:pt x="7" y="0"/>
                </a:cubicBezTo>
                <a:close/>
              </a:path>
            </a:pathLst>
          </a:custGeom>
          <a:solidFill>
            <a:schemeClr val="accent1"/>
          </a:solidFill>
          <a:ln w="57150" cmpd="sng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1981200" y="2667000"/>
            <a:ext cx="830263" cy="806450"/>
            <a:chOff x="2016" y="1920"/>
            <a:chExt cx="523" cy="508"/>
          </a:xfrm>
        </p:grpSpPr>
        <p:sp>
          <p:nvSpPr>
            <p:cNvPr id="81966" name="Freeform 46"/>
            <p:cNvSpPr>
              <a:spLocks/>
            </p:cNvSpPr>
            <p:nvPr/>
          </p:nvSpPr>
          <p:spPr bwMode="auto">
            <a:xfrm rot="-1734567">
              <a:off x="2160" y="2044"/>
              <a:ext cx="170" cy="271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21" y="68"/>
                </a:cxn>
                <a:cxn ang="0">
                  <a:pos x="1" y="115"/>
                </a:cxn>
                <a:cxn ang="0">
                  <a:pos x="28" y="217"/>
                </a:cxn>
                <a:cxn ang="0">
                  <a:pos x="130" y="258"/>
                </a:cxn>
                <a:cxn ang="0">
                  <a:pos x="170" y="271"/>
                </a:cxn>
              </a:cxnLst>
              <a:rect l="0" t="0" r="r" b="b"/>
              <a:pathLst>
                <a:path w="170" h="271">
                  <a:moveTo>
                    <a:pt x="89" y="0"/>
                  </a:moveTo>
                  <a:cubicBezTo>
                    <a:pt x="57" y="11"/>
                    <a:pt x="44" y="44"/>
                    <a:pt x="21" y="68"/>
                  </a:cubicBezTo>
                  <a:cubicBezTo>
                    <a:pt x="15" y="84"/>
                    <a:pt x="2" y="98"/>
                    <a:pt x="1" y="115"/>
                  </a:cubicBezTo>
                  <a:cubicBezTo>
                    <a:pt x="0" y="136"/>
                    <a:pt x="4" y="198"/>
                    <a:pt x="28" y="217"/>
                  </a:cubicBezTo>
                  <a:cubicBezTo>
                    <a:pt x="51" y="236"/>
                    <a:pt x="101" y="249"/>
                    <a:pt x="130" y="258"/>
                  </a:cubicBezTo>
                  <a:cubicBezTo>
                    <a:pt x="143" y="262"/>
                    <a:pt x="170" y="271"/>
                    <a:pt x="170" y="271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8" name="Freeform 48"/>
            <p:cNvSpPr>
              <a:spLocks/>
            </p:cNvSpPr>
            <p:nvPr/>
          </p:nvSpPr>
          <p:spPr bwMode="auto">
            <a:xfrm rot="-1734567">
              <a:off x="2239" y="2008"/>
              <a:ext cx="115" cy="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14"/>
                </a:cxn>
                <a:cxn ang="0">
                  <a:pos x="108" y="75"/>
                </a:cxn>
                <a:cxn ang="0">
                  <a:pos x="81" y="109"/>
                </a:cxn>
                <a:cxn ang="0">
                  <a:pos x="54" y="170"/>
                </a:cxn>
                <a:cxn ang="0">
                  <a:pos x="61" y="258"/>
                </a:cxn>
                <a:cxn ang="0">
                  <a:pos x="68" y="278"/>
                </a:cxn>
              </a:cxnLst>
              <a:rect l="0" t="0" r="r" b="b"/>
              <a:pathLst>
                <a:path w="115" h="278">
                  <a:moveTo>
                    <a:pt x="0" y="0"/>
                  </a:moveTo>
                  <a:cubicBezTo>
                    <a:pt x="14" y="5"/>
                    <a:pt x="33" y="2"/>
                    <a:pt x="41" y="14"/>
                  </a:cubicBezTo>
                  <a:cubicBezTo>
                    <a:pt x="65" y="50"/>
                    <a:pt x="69" y="61"/>
                    <a:pt x="108" y="75"/>
                  </a:cubicBezTo>
                  <a:cubicBezTo>
                    <a:pt x="94" y="122"/>
                    <a:pt x="115" y="68"/>
                    <a:pt x="81" y="109"/>
                  </a:cubicBezTo>
                  <a:cubicBezTo>
                    <a:pt x="69" y="124"/>
                    <a:pt x="65" y="153"/>
                    <a:pt x="54" y="170"/>
                  </a:cubicBezTo>
                  <a:cubicBezTo>
                    <a:pt x="56" y="199"/>
                    <a:pt x="57" y="229"/>
                    <a:pt x="61" y="258"/>
                  </a:cubicBezTo>
                  <a:cubicBezTo>
                    <a:pt x="62" y="265"/>
                    <a:pt x="68" y="278"/>
                    <a:pt x="68" y="278"/>
                  </a:cubicBezTo>
                </a:path>
              </a:pathLst>
            </a:custGeom>
            <a:noFill/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Text Box 30"/>
            <p:cNvSpPr txBox="1">
              <a:spLocks noChangeArrowheads="1"/>
            </p:cNvSpPr>
            <p:nvPr/>
          </p:nvSpPr>
          <p:spPr bwMode="auto">
            <a:xfrm>
              <a:off x="2016" y="220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81953" name="Text Box 33"/>
            <p:cNvSpPr txBox="1">
              <a:spLocks noChangeArrowheads="1"/>
            </p:cNvSpPr>
            <p:nvPr/>
          </p:nvSpPr>
          <p:spPr bwMode="auto">
            <a:xfrm>
              <a:off x="2358" y="1959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81967" name="Freeform 47"/>
            <p:cNvSpPr>
              <a:spLocks/>
            </p:cNvSpPr>
            <p:nvPr/>
          </p:nvSpPr>
          <p:spPr bwMode="auto">
            <a:xfrm rot="-1734567">
              <a:off x="2144" y="2123"/>
              <a:ext cx="63" cy="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54"/>
                </a:cxn>
                <a:cxn ang="0">
                  <a:pos x="54" y="95"/>
                </a:cxn>
                <a:cxn ang="0">
                  <a:pos x="40" y="305"/>
                </a:cxn>
              </a:cxnLst>
              <a:rect l="0" t="0" r="r" b="b"/>
              <a:pathLst>
                <a:path w="63" h="305">
                  <a:moveTo>
                    <a:pt x="0" y="0"/>
                  </a:moveTo>
                  <a:cubicBezTo>
                    <a:pt x="21" y="14"/>
                    <a:pt x="30" y="31"/>
                    <a:pt x="40" y="54"/>
                  </a:cubicBezTo>
                  <a:cubicBezTo>
                    <a:pt x="46" y="67"/>
                    <a:pt x="54" y="95"/>
                    <a:pt x="54" y="95"/>
                  </a:cubicBezTo>
                  <a:cubicBezTo>
                    <a:pt x="63" y="174"/>
                    <a:pt x="40" y="232"/>
                    <a:pt x="40" y="305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9" name="Freeform 49"/>
            <p:cNvSpPr>
              <a:spLocks/>
            </p:cNvSpPr>
            <p:nvPr/>
          </p:nvSpPr>
          <p:spPr bwMode="auto">
            <a:xfrm rot="-1734567">
              <a:off x="2321" y="1920"/>
              <a:ext cx="27" cy="32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129"/>
                </a:cxn>
                <a:cxn ang="0">
                  <a:pos x="21" y="210"/>
                </a:cxn>
                <a:cxn ang="0">
                  <a:pos x="7" y="326"/>
                </a:cxn>
              </a:cxnLst>
              <a:rect l="0" t="0" r="r" b="b"/>
              <a:pathLst>
                <a:path w="27" h="326">
                  <a:moveTo>
                    <a:pt x="27" y="0"/>
                  </a:moveTo>
                  <a:cubicBezTo>
                    <a:pt x="15" y="42"/>
                    <a:pt x="9" y="86"/>
                    <a:pt x="0" y="129"/>
                  </a:cubicBezTo>
                  <a:cubicBezTo>
                    <a:pt x="7" y="156"/>
                    <a:pt x="15" y="182"/>
                    <a:pt x="21" y="210"/>
                  </a:cubicBezTo>
                  <a:cubicBezTo>
                    <a:pt x="17" y="249"/>
                    <a:pt x="7" y="287"/>
                    <a:pt x="7" y="326"/>
                  </a:cubicBezTo>
                </a:path>
              </a:pathLst>
            </a:custGeom>
            <a:noFill/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9" name="Freeform 69"/>
            <p:cNvSpPr>
              <a:spLocks/>
            </p:cNvSpPr>
            <p:nvPr/>
          </p:nvSpPr>
          <p:spPr bwMode="auto">
            <a:xfrm>
              <a:off x="2187" y="2042"/>
              <a:ext cx="55" cy="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5" y="15"/>
                </a:cxn>
              </a:cxnLst>
              <a:rect l="0" t="0" r="r" b="b"/>
              <a:pathLst>
                <a:path w="55" h="15">
                  <a:moveTo>
                    <a:pt x="0" y="8"/>
                  </a:moveTo>
                  <a:cubicBezTo>
                    <a:pt x="24" y="0"/>
                    <a:pt x="33" y="3"/>
                    <a:pt x="55" y="15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90" name="Freeform 70"/>
            <p:cNvSpPr>
              <a:spLocks/>
            </p:cNvSpPr>
            <p:nvPr/>
          </p:nvSpPr>
          <p:spPr bwMode="auto">
            <a:xfrm>
              <a:off x="2160" y="2064"/>
              <a:ext cx="14" cy="6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9"/>
                </a:cxn>
              </a:cxnLst>
              <a:rect l="0" t="0" r="r" b="b"/>
              <a:pathLst>
                <a:path w="14" h="69">
                  <a:moveTo>
                    <a:pt x="14" y="0"/>
                  </a:moveTo>
                  <a:cubicBezTo>
                    <a:pt x="6" y="23"/>
                    <a:pt x="0" y="45"/>
                    <a:pt x="0" y="69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066800" y="2895600"/>
            <a:ext cx="865188" cy="419100"/>
            <a:chOff x="336" y="2928"/>
            <a:chExt cx="545" cy="264"/>
          </a:xfrm>
        </p:grpSpPr>
        <p:sp>
          <p:nvSpPr>
            <p:cNvPr id="81951" name="Text Box 31"/>
            <p:cNvSpPr txBox="1">
              <a:spLocks noChangeArrowheads="1"/>
            </p:cNvSpPr>
            <p:nvPr/>
          </p:nvSpPr>
          <p:spPr bwMode="auto">
            <a:xfrm>
              <a:off x="699" y="3019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81952" name="Text Box 32"/>
            <p:cNvSpPr txBox="1">
              <a:spLocks noChangeArrowheads="1"/>
            </p:cNvSpPr>
            <p:nvPr/>
          </p:nvSpPr>
          <p:spPr bwMode="auto">
            <a:xfrm>
              <a:off x="336" y="2928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81970" name="Freeform 50"/>
            <p:cNvSpPr>
              <a:spLocks/>
            </p:cNvSpPr>
            <p:nvPr/>
          </p:nvSpPr>
          <p:spPr bwMode="auto">
            <a:xfrm rot="1447284">
              <a:off x="524" y="2965"/>
              <a:ext cx="168" cy="15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21" y="68"/>
                </a:cxn>
                <a:cxn ang="0">
                  <a:pos x="1" y="115"/>
                </a:cxn>
                <a:cxn ang="0">
                  <a:pos x="28" y="217"/>
                </a:cxn>
                <a:cxn ang="0">
                  <a:pos x="130" y="258"/>
                </a:cxn>
                <a:cxn ang="0">
                  <a:pos x="170" y="271"/>
                </a:cxn>
              </a:cxnLst>
              <a:rect l="0" t="0" r="r" b="b"/>
              <a:pathLst>
                <a:path w="170" h="271">
                  <a:moveTo>
                    <a:pt x="89" y="0"/>
                  </a:moveTo>
                  <a:cubicBezTo>
                    <a:pt x="57" y="11"/>
                    <a:pt x="44" y="44"/>
                    <a:pt x="21" y="68"/>
                  </a:cubicBezTo>
                  <a:cubicBezTo>
                    <a:pt x="15" y="84"/>
                    <a:pt x="2" y="98"/>
                    <a:pt x="1" y="115"/>
                  </a:cubicBezTo>
                  <a:cubicBezTo>
                    <a:pt x="0" y="136"/>
                    <a:pt x="4" y="198"/>
                    <a:pt x="28" y="217"/>
                  </a:cubicBezTo>
                  <a:cubicBezTo>
                    <a:pt x="51" y="236"/>
                    <a:pt x="101" y="249"/>
                    <a:pt x="130" y="258"/>
                  </a:cubicBezTo>
                  <a:cubicBezTo>
                    <a:pt x="143" y="262"/>
                    <a:pt x="170" y="271"/>
                    <a:pt x="170" y="271"/>
                  </a:cubicBezTo>
                </a:path>
              </a:pathLst>
            </a:custGeom>
            <a:noFill/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1" name="Freeform 51"/>
            <p:cNvSpPr>
              <a:spLocks/>
            </p:cNvSpPr>
            <p:nvPr/>
          </p:nvSpPr>
          <p:spPr bwMode="auto">
            <a:xfrm rot="1447284">
              <a:off x="469" y="2939"/>
              <a:ext cx="62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54"/>
                </a:cxn>
                <a:cxn ang="0">
                  <a:pos x="54" y="95"/>
                </a:cxn>
                <a:cxn ang="0">
                  <a:pos x="40" y="305"/>
                </a:cxn>
              </a:cxnLst>
              <a:rect l="0" t="0" r="r" b="b"/>
              <a:pathLst>
                <a:path w="63" h="305">
                  <a:moveTo>
                    <a:pt x="0" y="0"/>
                  </a:moveTo>
                  <a:cubicBezTo>
                    <a:pt x="21" y="14"/>
                    <a:pt x="30" y="31"/>
                    <a:pt x="40" y="54"/>
                  </a:cubicBezTo>
                  <a:cubicBezTo>
                    <a:pt x="46" y="67"/>
                    <a:pt x="54" y="95"/>
                    <a:pt x="54" y="95"/>
                  </a:cubicBezTo>
                  <a:cubicBezTo>
                    <a:pt x="63" y="174"/>
                    <a:pt x="40" y="232"/>
                    <a:pt x="40" y="305"/>
                  </a:cubicBezTo>
                </a:path>
              </a:pathLst>
            </a:custGeom>
            <a:noFill/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2" name="Freeform 52"/>
            <p:cNvSpPr>
              <a:spLocks/>
            </p:cNvSpPr>
            <p:nvPr/>
          </p:nvSpPr>
          <p:spPr bwMode="auto">
            <a:xfrm rot="1447284">
              <a:off x="607" y="2986"/>
              <a:ext cx="113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14"/>
                </a:cxn>
                <a:cxn ang="0">
                  <a:pos x="108" y="75"/>
                </a:cxn>
                <a:cxn ang="0">
                  <a:pos x="81" y="109"/>
                </a:cxn>
                <a:cxn ang="0">
                  <a:pos x="54" y="170"/>
                </a:cxn>
                <a:cxn ang="0">
                  <a:pos x="61" y="258"/>
                </a:cxn>
                <a:cxn ang="0">
                  <a:pos x="68" y="278"/>
                </a:cxn>
              </a:cxnLst>
              <a:rect l="0" t="0" r="r" b="b"/>
              <a:pathLst>
                <a:path w="115" h="278">
                  <a:moveTo>
                    <a:pt x="0" y="0"/>
                  </a:moveTo>
                  <a:cubicBezTo>
                    <a:pt x="14" y="5"/>
                    <a:pt x="33" y="2"/>
                    <a:pt x="41" y="14"/>
                  </a:cubicBezTo>
                  <a:cubicBezTo>
                    <a:pt x="65" y="50"/>
                    <a:pt x="69" y="61"/>
                    <a:pt x="108" y="75"/>
                  </a:cubicBezTo>
                  <a:cubicBezTo>
                    <a:pt x="94" y="122"/>
                    <a:pt x="115" y="68"/>
                    <a:pt x="81" y="109"/>
                  </a:cubicBezTo>
                  <a:cubicBezTo>
                    <a:pt x="69" y="124"/>
                    <a:pt x="65" y="153"/>
                    <a:pt x="54" y="170"/>
                  </a:cubicBezTo>
                  <a:cubicBezTo>
                    <a:pt x="56" y="199"/>
                    <a:pt x="57" y="229"/>
                    <a:pt x="61" y="258"/>
                  </a:cubicBezTo>
                  <a:cubicBezTo>
                    <a:pt x="62" y="265"/>
                    <a:pt x="68" y="278"/>
                    <a:pt x="68" y="278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3" name="Freeform 53"/>
            <p:cNvSpPr>
              <a:spLocks/>
            </p:cNvSpPr>
            <p:nvPr/>
          </p:nvSpPr>
          <p:spPr bwMode="auto">
            <a:xfrm rot="1447284">
              <a:off x="716" y="2980"/>
              <a:ext cx="27" cy="18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129"/>
                </a:cxn>
                <a:cxn ang="0">
                  <a:pos x="21" y="210"/>
                </a:cxn>
                <a:cxn ang="0">
                  <a:pos x="7" y="326"/>
                </a:cxn>
              </a:cxnLst>
              <a:rect l="0" t="0" r="r" b="b"/>
              <a:pathLst>
                <a:path w="27" h="326">
                  <a:moveTo>
                    <a:pt x="27" y="0"/>
                  </a:moveTo>
                  <a:cubicBezTo>
                    <a:pt x="15" y="42"/>
                    <a:pt x="9" y="86"/>
                    <a:pt x="0" y="129"/>
                  </a:cubicBezTo>
                  <a:cubicBezTo>
                    <a:pt x="7" y="156"/>
                    <a:pt x="15" y="182"/>
                    <a:pt x="21" y="210"/>
                  </a:cubicBezTo>
                  <a:cubicBezTo>
                    <a:pt x="17" y="249"/>
                    <a:pt x="7" y="287"/>
                    <a:pt x="7" y="326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2" name="Freeform 72"/>
            <p:cNvSpPr>
              <a:spLocks/>
            </p:cNvSpPr>
            <p:nvPr/>
          </p:nvSpPr>
          <p:spPr bwMode="auto">
            <a:xfrm>
              <a:off x="576" y="2962"/>
              <a:ext cx="78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5" y="0"/>
                </a:cxn>
                <a:cxn ang="0">
                  <a:pos x="69" y="7"/>
                </a:cxn>
              </a:cxnLst>
              <a:rect l="0" t="0" r="r" b="b"/>
              <a:pathLst>
                <a:path w="78" h="14">
                  <a:moveTo>
                    <a:pt x="0" y="14"/>
                  </a:moveTo>
                  <a:cubicBezTo>
                    <a:pt x="25" y="10"/>
                    <a:pt x="50" y="0"/>
                    <a:pt x="75" y="0"/>
                  </a:cubicBezTo>
                  <a:cubicBezTo>
                    <a:pt x="78" y="0"/>
                    <a:pt x="71" y="5"/>
                    <a:pt x="69" y="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93" name="Freeform 73"/>
            <p:cNvSpPr>
              <a:spLocks/>
            </p:cNvSpPr>
            <p:nvPr/>
          </p:nvSpPr>
          <p:spPr bwMode="auto">
            <a:xfrm>
              <a:off x="651" y="2962"/>
              <a:ext cx="28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35"/>
                </a:cxn>
              </a:cxnLst>
              <a:rect l="0" t="0" r="r" b="b"/>
              <a:pathLst>
                <a:path w="28" h="35">
                  <a:moveTo>
                    <a:pt x="0" y="0"/>
                  </a:moveTo>
                  <a:cubicBezTo>
                    <a:pt x="18" y="26"/>
                    <a:pt x="8" y="15"/>
                    <a:pt x="28" y="35"/>
                  </a:cubicBezTo>
                </a:path>
              </a:pathLst>
            </a:custGeom>
            <a:noFill/>
            <a:ln w="28575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3621944" y="1524001"/>
            <a:ext cx="5334000" cy="35814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romozomi</a:t>
            </a: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su maksimalno kondenzovani.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Dezintegriše jedrna membrana i iščezava nukleolus</a:t>
            </a:r>
            <a:r>
              <a:rPr lang="sr-Latn-R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sr-Latn-RS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Formirano je deobno </a:t>
            </a:r>
            <a:r>
              <a:rPr lang="sr-Latn-R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vreteno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sr-Latn-RS" sz="2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kumimoji="0" lang="sr-Latn-RS" sz="200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Krajevi hromozoma zadebljavaju, a hijazme se pomeraju ka </a:t>
            </a:r>
            <a:r>
              <a:rPr lang="sr-Latn-R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terminalnim </a:t>
            </a:r>
            <a:r>
              <a:rPr lang="sr-Latn-R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delovima hromozoma. </a:t>
            </a:r>
          </a:p>
          <a:p>
            <a:pPr lvl="0">
              <a:spcBef>
                <a:spcPct val="20000"/>
              </a:spcBef>
              <a:defRPr/>
            </a:pPr>
            <a:endParaRPr lang="sr-Latn-RS" sz="2000" baseline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066800" y="51338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sr-Latn-R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                    </a:t>
            </a:r>
            <a:r>
              <a:rPr kumimoji="0" lang="sr-Latn-RS" sz="28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Dijakinezis – profaza I</a:t>
            </a:r>
            <a:endParaRPr kumimoji="0" lang="en-US" sz="280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341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1295400" y="1433513"/>
            <a:ext cx="2376488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16200000">
            <a:off x="2303463" y="1506538"/>
            <a:ext cx="215900" cy="215900"/>
            <a:chOff x="1202" y="3067"/>
            <a:chExt cx="181" cy="182"/>
          </a:xfrm>
        </p:grpSpPr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10654306">
            <a:off x="2374900" y="3522663"/>
            <a:ext cx="215900" cy="215900"/>
            <a:chOff x="1202" y="3067"/>
            <a:chExt cx="181" cy="182"/>
          </a:xfrm>
        </p:grpSpPr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AutoShape 12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2447925" y="1651000"/>
            <a:ext cx="142875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303463" y="1651000"/>
            <a:ext cx="4318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2087563" y="1651000"/>
            <a:ext cx="8636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1943100" y="1651000"/>
            <a:ext cx="1150938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1655763" y="1651000"/>
            <a:ext cx="161925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1979613" y="1690688"/>
            <a:ext cx="1023937" cy="1838325"/>
            <a:chOff x="1247" y="1065"/>
            <a:chExt cx="645" cy="1158"/>
          </a:xfrm>
        </p:grpSpPr>
        <p:sp>
          <p:nvSpPr>
            <p:cNvPr id="17496" name="Freeform 88"/>
            <p:cNvSpPr>
              <a:spLocks/>
            </p:cNvSpPr>
            <p:nvPr/>
          </p:nvSpPr>
          <p:spPr bwMode="auto">
            <a:xfrm>
              <a:off x="1264" y="1071"/>
              <a:ext cx="273" cy="541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39" y="18"/>
                </a:cxn>
                <a:cxn ang="0">
                  <a:pos x="227" y="35"/>
                </a:cxn>
                <a:cxn ang="0">
                  <a:pos x="192" y="52"/>
                </a:cxn>
                <a:cxn ang="0">
                  <a:pos x="145" y="87"/>
                </a:cxn>
                <a:cxn ang="0">
                  <a:pos x="116" y="116"/>
                </a:cxn>
                <a:cxn ang="0">
                  <a:pos x="76" y="169"/>
                </a:cxn>
                <a:cxn ang="0">
                  <a:pos x="52" y="221"/>
                </a:cxn>
                <a:cxn ang="0">
                  <a:pos x="17" y="332"/>
                </a:cxn>
                <a:cxn ang="0">
                  <a:pos x="0" y="541"/>
                </a:cxn>
              </a:cxnLst>
              <a:rect l="0" t="0" r="r" b="b"/>
              <a:pathLst>
                <a:path w="273" h="541">
                  <a:moveTo>
                    <a:pt x="273" y="0"/>
                  </a:moveTo>
                  <a:cubicBezTo>
                    <a:pt x="263" y="7"/>
                    <a:pt x="249" y="10"/>
                    <a:pt x="239" y="18"/>
                  </a:cubicBezTo>
                  <a:cubicBezTo>
                    <a:pt x="234" y="22"/>
                    <a:pt x="233" y="31"/>
                    <a:pt x="227" y="35"/>
                  </a:cubicBezTo>
                  <a:cubicBezTo>
                    <a:pt x="217" y="43"/>
                    <a:pt x="203" y="45"/>
                    <a:pt x="192" y="52"/>
                  </a:cubicBezTo>
                  <a:cubicBezTo>
                    <a:pt x="178" y="73"/>
                    <a:pt x="169" y="80"/>
                    <a:pt x="145" y="87"/>
                  </a:cubicBezTo>
                  <a:cubicBezTo>
                    <a:pt x="116" y="135"/>
                    <a:pt x="155" y="77"/>
                    <a:pt x="116" y="116"/>
                  </a:cubicBezTo>
                  <a:cubicBezTo>
                    <a:pt x="101" y="131"/>
                    <a:pt x="91" y="153"/>
                    <a:pt x="76" y="169"/>
                  </a:cubicBezTo>
                  <a:cubicBezTo>
                    <a:pt x="62" y="211"/>
                    <a:pt x="71" y="194"/>
                    <a:pt x="52" y="221"/>
                  </a:cubicBezTo>
                  <a:cubicBezTo>
                    <a:pt x="42" y="259"/>
                    <a:pt x="26" y="294"/>
                    <a:pt x="17" y="332"/>
                  </a:cubicBezTo>
                  <a:cubicBezTo>
                    <a:pt x="13" y="402"/>
                    <a:pt x="0" y="471"/>
                    <a:pt x="0" y="541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Freeform 89"/>
            <p:cNvSpPr>
              <a:spLocks/>
            </p:cNvSpPr>
            <p:nvPr/>
          </p:nvSpPr>
          <p:spPr bwMode="auto">
            <a:xfrm>
              <a:off x="1567" y="1065"/>
              <a:ext cx="325" cy="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29"/>
                </a:cxn>
                <a:cxn ang="0">
                  <a:pos x="116" y="76"/>
                </a:cxn>
                <a:cxn ang="0">
                  <a:pos x="151" y="105"/>
                </a:cxn>
                <a:cxn ang="0">
                  <a:pos x="162" y="122"/>
                </a:cxn>
                <a:cxn ang="0">
                  <a:pos x="180" y="134"/>
                </a:cxn>
                <a:cxn ang="0">
                  <a:pos x="203" y="163"/>
                </a:cxn>
                <a:cxn ang="0">
                  <a:pos x="256" y="285"/>
                </a:cxn>
                <a:cxn ang="0">
                  <a:pos x="285" y="338"/>
                </a:cxn>
                <a:cxn ang="0">
                  <a:pos x="308" y="408"/>
                </a:cxn>
                <a:cxn ang="0">
                  <a:pos x="320" y="442"/>
                </a:cxn>
                <a:cxn ang="0">
                  <a:pos x="320" y="536"/>
                </a:cxn>
              </a:cxnLst>
              <a:rect l="0" t="0" r="r" b="b"/>
              <a:pathLst>
                <a:path w="325" h="536">
                  <a:moveTo>
                    <a:pt x="0" y="0"/>
                  </a:moveTo>
                  <a:cubicBezTo>
                    <a:pt x="20" y="7"/>
                    <a:pt x="34" y="18"/>
                    <a:pt x="52" y="29"/>
                  </a:cubicBezTo>
                  <a:cubicBezTo>
                    <a:pt x="68" y="53"/>
                    <a:pt x="90" y="59"/>
                    <a:pt x="116" y="76"/>
                  </a:cubicBezTo>
                  <a:cubicBezTo>
                    <a:pt x="129" y="84"/>
                    <a:pt x="138" y="97"/>
                    <a:pt x="151" y="105"/>
                  </a:cubicBezTo>
                  <a:cubicBezTo>
                    <a:pt x="155" y="111"/>
                    <a:pt x="157" y="117"/>
                    <a:pt x="162" y="122"/>
                  </a:cubicBezTo>
                  <a:cubicBezTo>
                    <a:pt x="167" y="127"/>
                    <a:pt x="175" y="128"/>
                    <a:pt x="180" y="134"/>
                  </a:cubicBezTo>
                  <a:cubicBezTo>
                    <a:pt x="212" y="174"/>
                    <a:pt x="155" y="132"/>
                    <a:pt x="203" y="163"/>
                  </a:cubicBezTo>
                  <a:cubicBezTo>
                    <a:pt x="217" y="205"/>
                    <a:pt x="243" y="243"/>
                    <a:pt x="256" y="285"/>
                  </a:cubicBezTo>
                  <a:cubicBezTo>
                    <a:pt x="262" y="304"/>
                    <a:pt x="285" y="338"/>
                    <a:pt x="285" y="338"/>
                  </a:cubicBezTo>
                  <a:cubicBezTo>
                    <a:pt x="292" y="362"/>
                    <a:pt x="300" y="385"/>
                    <a:pt x="308" y="408"/>
                  </a:cubicBezTo>
                  <a:cubicBezTo>
                    <a:pt x="312" y="419"/>
                    <a:pt x="320" y="442"/>
                    <a:pt x="320" y="442"/>
                  </a:cubicBezTo>
                  <a:cubicBezTo>
                    <a:pt x="325" y="475"/>
                    <a:pt x="320" y="503"/>
                    <a:pt x="320" y="536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Freeform 90"/>
            <p:cNvSpPr>
              <a:spLocks/>
            </p:cNvSpPr>
            <p:nvPr/>
          </p:nvSpPr>
          <p:spPr bwMode="auto">
            <a:xfrm>
              <a:off x="1247" y="1763"/>
              <a:ext cx="279" cy="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175"/>
                </a:cxn>
                <a:cxn ang="0">
                  <a:pos x="69" y="227"/>
                </a:cxn>
                <a:cxn ang="0">
                  <a:pos x="93" y="262"/>
                </a:cxn>
                <a:cxn ang="0">
                  <a:pos x="104" y="297"/>
                </a:cxn>
                <a:cxn ang="0">
                  <a:pos x="128" y="332"/>
                </a:cxn>
                <a:cxn ang="0">
                  <a:pos x="162" y="379"/>
                </a:cxn>
                <a:cxn ang="0">
                  <a:pos x="279" y="460"/>
                </a:cxn>
              </a:cxnLst>
              <a:rect l="0" t="0" r="r" b="b"/>
              <a:pathLst>
                <a:path w="279" h="460">
                  <a:moveTo>
                    <a:pt x="0" y="0"/>
                  </a:moveTo>
                  <a:cubicBezTo>
                    <a:pt x="12" y="59"/>
                    <a:pt x="32" y="118"/>
                    <a:pt x="52" y="175"/>
                  </a:cubicBezTo>
                  <a:cubicBezTo>
                    <a:pt x="57" y="190"/>
                    <a:pt x="61" y="213"/>
                    <a:pt x="69" y="227"/>
                  </a:cubicBezTo>
                  <a:cubicBezTo>
                    <a:pt x="76" y="239"/>
                    <a:pt x="93" y="262"/>
                    <a:pt x="93" y="262"/>
                  </a:cubicBezTo>
                  <a:cubicBezTo>
                    <a:pt x="95" y="268"/>
                    <a:pt x="101" y="291"/>
                    <a:pt x="104" y="297"/>
                  </a:cubicBezTo>
                  <a:cubicBezTo>
                    <a:pt x="111" y="309"/>
                    <a:pt x="128" y="332"/>
                    <a:pt x="128" y="332"/>
                  </a:cubicBezTo>
                  <a:cubicBezTo>
                    <a:pt x="135" y="356"/>
                    <a:pt x="142" y="365"/>
                    <a:pt x="162" y="379"/>
                  </a:cubicBezTo>
                  <a:cubicBezTo>
                    <a:pt x="187" y="416"/>
                    <a:pt x="229" y="460"/>
                    <a:pt x="279" y="460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Freeform 91"/>
            <p:cNvSpPr>
              <a:spLocks/>
            </p:cNvSpPr>
            <p:nvPr/>
          </p:nvSpPr>
          <p:spPr bwMode="auto">
            <a:xfrm>
              <a:off x="1584" y="1717"/>
              <a:ext cx="303" cy="500"/>
            </a:xfrm>
            <a:custGeom>
              <a:avLst/>
              <a:gdLst/>
              <a:ahLst/>
              <a:cxnLst>
                <a:cxn ang="0">
                  <a:pos x="303" y="0"/>
                </a:cxn>
                <a:cxn ang="0">
                  <a:pos x="244" y="244"/>
                </a:cxn>
                <a:cxn ang="0">
                  <a:pos x="140" y="413"/>
                </a:cxn>
                <a:cxn ang="0">
                  <a:pos x="41" y="483"/>
                </a:cxn>
                <a:cxn ang="0">
                  <a:pos x="0" y="500"/>
                </a:cxn>
              </a:cxnLst>
              <a:rect l="0" t="0" r="r" b="b"/>
              <a:pathLst>
                <a:path w="303" h="500">
                  <a:moveTo>
                    <a:pt x="303" y="0"/>
                  </a:moveTo>
                  <a:cubicBezTo>
                    <a:pt x="297" y="76"/>
                    <a:pt x="291" y="178"/>
                    <a:pt x="244" y="244"/>
                  </a:cubicBezTo>
                  <a:cubicBezTo>
                    <a:pt x="231" y="292"/>
                    <a:pt x="182" y="384"/>
                    <a:pt x="140" y="413"/>
                  </a:cubicBezTo>
                  <a:cubicBezTo>
                    <a:pt x="123" y="437"/>
                    <a:pt x="70" y="468"/>
                    <a:pt x="41" y="483"/>
                  </a:cubicBezTo>
                  <a:cubicBezTo>
                    <a:pt x="27" y="490"/>
                    <a:pt x="12" y="488"/>
                    <a:pt x="0" y="500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1828800" y="2209800"/>
            <a:ext cx="1517650" cy="850900"/>
            <a:chOff x="3881" y="576"/>
            <a:chExt cx="956" cy="536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3888" y="939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4655" y="576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428" y="902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888" y="576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1</a:t>
              </a:r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 rot="16200000">
              <a:off x="3970" y="630"/>
              <a:ext cx="150" cy="313"/>
              <a:chOff x="1687" y="3117"/>
              <a:chExt cx="156" cy="441"/>
            </a:xfrm>
          </p:grpSpPr>
          <p:sp>
            <p:nvSpPr>
              <p:cNvPr id="17427" name="Freeform 19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20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 rot="16200000">
              <a:off x="3970" y="766"/>
              <a:ext cx="150" cy="313"/>
              <a:chOff x="1687" y="3117"/>
              <a:chExt cx="156" cy="441"/>
            </a:xfrm>
          </p:grpSpPr>
          <p:sp>
            <p:nvSpPr>
              <p:cNvPr id="17430" name="Freeform 22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23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 rot="4935906">
              <a:off x="4558" y="705"/>
              <a:ext cx="104" cy="182"/>
              <a:chOff x="1687" y="3117"/>
              <a:chExt cx="156" cy="441"/>
            </a:xfrm>
          </p:grpSpPr>
          <p:sp>
            <p:nvSpPr>
              <p:cNvPr id="17433" name="Freeform 25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 rot="5161326">
              <a:off x="4558" y="796"/>
              <a:ext cx="104" cy="182"/>
              <a:chOff x="1687" y="3117"/>
              <a:chExt cx="156" cy="441"/>
            </a:xfrm>
          </p:grpSpPr>
          <p:sp>
            <p:nvSpPr>
              <p:cNvPr id="17436" name="Freeform 28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29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07" name="Freeform 99"/>
            <p:cNvSpPr>
              <a:spLocks/>
            </p:cNvSpPr>
            <p:nvPr/>
          </p:nvSpPr>
          <p:spPr bwMode="auto">
            <a:xfrm>
              <a:off x="3881" y="816"/>
              <a:ext cx="62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62" y="0"/>
                </a:cxn>
              </a:cxnLst>
              <a:rect l="0" t="0" r="r" b="b"/>
              <a:pathLst>
                <a:path w="62" h="27">
                  <a:moveTo>
                    <a:pt x="0" y="27"/>
                  </a:moveTo>
                  <a:cubicBezTo>
                    <a:pt x="18" y="22"/>
                    <a:pt x="62" y="23"/>
                    <a:pt x="62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Freeform 100"/>
            <p:cNvSpPr>
              <a:spLocks/>
            </p:cNvSpPr>
            <p:nvPr/>
          </p:nvSpPr>
          <p:spPr bwMode="auto">
            <a:xfrm>
              <a:off x="3888" y="850"/>
              <a:ext cx="34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1"/>
                </a:cxn>
                <a:cxn ang="0">
                  <a:pos x="34" y="28"/>
                </a:cxn>
              </a:cxnLst>
              <a:rect l="0" t="0" r="r" b="b"/>
              <a:pathLst>
                <a:path w="34" h="28">
                  <a:moveTo>
                    <a:pt x="0" y="0"/>
                  </a:moveTo>
                  <a:cubicBezTo>
                    <a:pt x="5" y="7"/>
                    <a:pt x="8" y="16"/>
                    <a:pt x="14" y="21"/>
                  </a:cubicBezTo>
                  <a:cubicBezTo>
                    <a:pt x="19" y="25"/>
                    <a:pt x="34" y="28"/>
                    <a:pt x="34" y="28"/>
                  </a:cubicBezTo>
                </a:path>
              </a:pathLst>
            </a:custGeom>
            <a:noFill/>
            <a:ln w="28575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Freeform 101"/>
            <p:cNvSpPr>
              <a:spLocks/>
            </p:cNvSpPr>
            <p:nvPr/>
          </p:nvSpPr>
          <p:spPr bwMode="auto">
            <a:xfrm>
              <a:off x="4539" y="809"/>
              <a:ext cx="42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0" y="28"/>
                  </a:moveTo>
                  <a:cubicBezTo>
                    <a:pt x="14" y="19"/>
                    <a:pt x="42" y="0"/>
                    <a:pt x="42" y="0"/>
                  </a:cubicBezTo>
                </a:path>
              </a:pathLst>
            </a:custGeom>
            <a:noFill/>
            <a:ln w="28575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Freeform 102"/>
            <p:cNvSpPr>
              <a:spLocks/>
            </p:cNvSpPr>
            <p:nvPr/>
          </p:nvSpPr>
          <p:spPr bwMode="auto">
            <a:xfrm>
              <a:off x="4533" y="837"/>
              <a:ext cx="4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0"/>
                </a:cxn>
              </a:cxnLst>
              <a:rect l="0" t="0" r="r" b="b"/>
              <a:pathLst>
                <a:path w="48" h="20">
                  <a:moveTo>
                    <a:pt x="0" y="0"/>
                  </a:moveTo>
                  <a:cubicBezTo>
                    <a:pt x="16" y="5"/>
                    <a:pt x="33" y="20"/>
                    <a:pt x="48" y="2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Metafaza I</a:t>
            </a:r>
            <a:endParaRPr kumimoji="0" lang="en-US" sz="280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810000" y="1433512"/>
            <a:ext cx="5181600" cy="496728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r-Latn-RS" sz="2000" baseline="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Parovi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homologih </a:t>
            </a: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hromozoma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se postavljaju</a:t>
            </a: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u </a:t>
            </a: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ekvatorijalnu ravan deobnog vretena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(</a:t>
            </a: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spojeni su u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nivou hijazmi</a:t>
            </a: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)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Svaki</a:t>
            </a: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hromozom</a:t>
            </a:r>
            <a:r>
              <a:rPr kumimoji="0" lang="sr-Latn-RS" sz="2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je centromerom </a:t>
            </a: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vezan</a:t>
            </a:r>
            <a:r>
              <a:rPr kumimoji="0" lang="sr-Latn-RS" sz="2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s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a po dve </a:t>
            </a: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niti deobnog</a:t>
            </a:r>
            <a:r>
              <a:rPr kumimoji="0" lang="sr-Latn-RS" sz="2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vretena, od kojih svaka polazi iz jednog </a:t>
            </a: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pola (centriola)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028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9" name="Oval 31"/>
          <p:cNvSpPr>
            <a:spLocks noChangeArrowheads="1"/>
          </p:cNvSpPr>
          <p:nvPr/>
        </p:nvSpPr>
        <p:spPr bwMode="auto">
          <a:xfrm>
            <a:off x="1524000" y="1676400"/>
            <a:ext cx="2376488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 rot="16200000">
            <a:off x="2532063" y="1749425"/>
            <a:ext cx="215900" cy="215900"/>
            <a:chOff x="1202" y="3067"/>
            <a:chExt cx="181" cy="182"/>
          </a:xfrm>
        </p:grpSpPr>
        <p:sp>
          <p:nvSpPr>
            <p:cNvPr id="84005" name="AutoShape 37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AutoShape 38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 rot="10654306">
            <a:off x="2603500" y="3765550"/>
            <a:ext cx="215900" cy="215900"/>
            <a:chOff x="1202" y="3067"/>
            <a:chExt cx="181" cy="182"/>
          </a:xfrm>
        </p:grpSpPr>
        <p:sp>
          <p:nvSpPr>
            <p:cNvPr id="84008" name="AutoShape 40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AutoShape 41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10" name="Oval 42"/>
          <p:cNvSpPr>
            <a:spLocks noChangeArrowheads="1"/>
          </p:cNvSpPr>
          <p:nvPr/>
        </p:nvSpPr>
        <p:spPr bwMode="auto">
          <a:xfrm>
            <a:off x="2676525" y="1893888"/>
            <a:ext cx="142875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Oval 43"/>
          <p:cNvSpPr>
            <a:spLocks noChangeArrowheads="1"/>
          </p:cNvSpPr>
          <p:nvPr/>
        </p:nvSpPr>
        <p:spPr bwMode="auto">
          <a:xfrm>
            <a:off x="2532063" y="1893888"/>
            <a:ext cx="43180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Oval 44"/>
          <p:cNvSpPr>
            <a:spLocks noChangeArrowheads="1"/>
          </p:cNvSpPr>
          <p:nvPr/>
        </p:nvSpPr>
        <p:spPr bwMode="auto">
          <a:xfrm>
            <a:off x="2316163" y="1893888"/>
            <a:ext cx="86360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3" name="Oval 45"/>
          <p:cNvSpPr>
            <a:spLocks noChangeArrowheads="1"/>
          </p:cNvSpPr>
          <p:nvPr/>
        </p:nvSpPr>
        <p:spPr bwMode="auto">
          <a:xfrm>
            <a:off x="2171700" y="1893888"/>
            <a:ext cx="1150938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4" name="Oval 46"/>
          <p:cNvSpPr>
            <a:spLocks noChangeArrowheads="1"/>
          </p:cNvSpPr>
          <p:nvPr/>
        </p:nvSpPr>
        <p:spPr bwMode="auto">
          <a:xfrm>
            <a:off x="1884363" y="1892300"/>
            <a:ext cx="161925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2214563" y="1916113"/>
            <a:ext cx="941387" cy="1846262"/>
            <a:chOff x="1395" y="1207"/>
            <a:chExt cx="593" cy="1163"/>
          </a:xfrm>
        </p:grpSpPr>
        <p:sp>
          <p:nvSpPr>
            <p:cNvPr id="84054" name="Freeform 86"/>
            <p:cNvSpPr>
              <a:spLocks/>
            </p:cNvSpPr>
            <p:nvPr/>
          </p:nvSpPr>
          <p:spPr bwMode="auto">
            <a:xfrm>
              <a:off x="1395" y="1212"/>
              <a:ext cx="302" cy="280"/>
            </a:xfrm>
            <a:custGeom>
              <a:avLst/>
              <a:gdLst/>
              <a:ahLst/>
              <a:cxnLst>
                <a:cxn ang="0">
                  <a:pos x="302" y="0"/>
                </a:cxn>
                <a:cxn ang="0">
                  <a:pos x="215" y="35"/>
                </a:cxn>
                <a:cxn ang="0">
                  <a:pos x="145" y="70"/>
                </a:cxn>
                <a:cxn ang="0">
                  <a:pos x="110" y="94"/>
                </a:cxn>
                <a:cxn ang="0">
                  <a:pos x="93" y="105"/>
                </a:cxn>
                <a:cxn ang="0">
                  <a:pos x="23" y="227"/>
                </a:cxn>
                <a:cxn ang="0">
                  <a:pos x="12" y="245"/>
                </a:cxn>
                <a:cxn ang="0">
                  <a:pos x="0" y="280"/>
                </a:cxn>
              </a:cxnLst>
              <a:rect l="0" t="0" r="r" b="b"/>
              <a:pathLst>
                <a:path w="302" h="280">
                  <a:moveTo>
                    <a:pt x="302" y="0"/>
                  </a:moveTo>
                  <a:cubicBezTo>
                    <a:pt x="272" y="11"/>
                    <a:pt x="246" y="26"/>
                    <a:pt x="215" y="35"/>
                  </a:cubicBezTo>
                  <a:cubicBezTo>
                    <a:pt x="184" y="56"/>
                    <a:pt x="178" y="59"/>
                    <a:pt x="145" y="70"/>
                  </a:cubicBezTo>
                  <a:cubicBezTo>
                    <a:pt x="133" y="78"/>
                    <a:pt x="122" y="86"/>
                    <a:pt x="110" y="94"/>
                  </a:cubicBezTo>
                  <a:cubicBezTo>
                    <a:pt x="104" y="98"/>
                    <a:pt x="93" y="105"/>
                    <a:pt x="93" y="105"/>
                  </a:cubicBezTo>
                  <a:cubicBezTo>
                    <a:pt x="66" y="146"/>
                    <a:pt x="39" y="181"/>
                    <a:pt x="23" y="227"/>
                  </a:cubicBezTo>
                  <a:cubicBezTo>
                    <a:pt x="21" y="234"/>
                    <a:pt x="15" y="239"/>
                    <a:pt x="12" y="245"/>
                  </a:cubicBezTo>
                  <a:cubicBezTo>
                    <a:pt x="7" y="256"/>
                    <a:pt x="0" y="280"/>
                    <a:pt x="0" y="280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55" name="Freeform 87"/>
            <p:cNvSpPr>
              <a:spLocks/>
            </p:cNvSpPr>
            <p:nvPr/>
          </p:nvSpPr>
          <p:spPr bwMode="auto">
            <a:xfrm>
              <a:off x="1703" y="1207"/>
              <a:ext cx="285" cy="2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" y="58"/>
                </a:cxn>
                <a:cxn ang="0">
                  <a:pos x="152" y="99"/>
                </a:cxn>
                <a:cxn ang="0">
                  <a:pos x="192" y="145"/>
                </a:cxn>
                <a:cxn ang="0">
                  <a:pos x="204" y="163"/>
                </a:cxn>
                <a:cxn ang="0">
                  <a:pos x="221" y="174"/>
                </a:cxn>
                <a:cxn ang="0">
                  <a:pos x="256" y="227"/>
                </a:cxn>
                <a:cxn ang="0">
                  <a:pos x="285" y="279"/>
                </a:cxn>
              </a:cxnLst>
              <a:rect l="0" t="0" r="r" b="b"/>
              <a:pathLst>
                <a:path w="285" h="279">
                  <a:moveTo>
                    <a:pt x="0" y="0"/>
                  </a:moveTo>
                  <a:cubicBezTo>
                    <a:pt x="28" y="8"/>
                    <a:pt x="79" y="40"/>
                    <a:pt x="105" y="58"/>
                  </a:cubicBezTo>
                  <a:cubicBezTo>
                    <a:pt x="117" y="75"/>
                    <a:pt x="152" y="99"/>
                    <a:pt x="152" y="99"/>
                  </a:cubicBezTo>
                  <a:cubicBezTo>
                    <a:pt x="179" y="139"/>
                    <a:pt x="164" y="125"/>
                    <a:pt x="192" y="145"/>
                  </a:cubicBezTo>
                  <a:cubicBezTo>
                    <a:pt x="196" y="151"/>
                    <a:pt x="199" y="158"/>
                    <a:pt x="204" y="163"/>
                  </a:cubicBezTo>
                  <a:cubicBezTo>
                    <a:pt x="209" y="168"/>
                    <a:pt x="217" y="169"/>
                    <a:pt x="221" y="174"/>
                  </a:cubicBezTo>
                  <a:cubicBezTo>
                    <a:pt x="236" y="191"/>
                    <a:pt x="244" y="209"/>
                    <a:pt x="256" y="227"/>
                  </a:cubicBezTo>
                  <a:cubicBezTo>
                    <a:pt x="266" y="242"/>
                    <a:pt x="273" y="279"/>
                    <a:pt x="285" y="279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56" name="Freeform 88"/>
            <p:cNvSpPr>
              <a:spLocks/>
            </p:cNvSpPr>
            <p:nvPr/>
          </p:nvSpPr>
          <p:spPr bwMode="auto">
            <a:xfrm>
              <a:off x="1436" y="2149"/>
              <a:ext cx="250" cy="2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117"/>
                </a:cxn>
                <a:cxn ang="0">
                  <a:pos x="99" y="140"/>
                </a:cxn>
                <a:cxn ang="0">
                  <a:pos x="128" y="163"/>
                </a:cxn>
                <a:cxn ang="0">
                  <a:pos x="180" y="186"/>
                </a:cxn>
                <a:cxn ang="0">
                  <a:pos x="232" y="215"/>
                </a:cxn>
                <a:cxn ang="0">
                  <a:pos x="250" y="221"/>
                </a:cxn>
              </a:cxnLst>
              <a:rect l="0" t="0" r="r" b="b"/>
              <a:pathLst>
                <a:path w="250" h="221">
                  <a:moveTo>
                    <a:pt x="0" y="0"/>
                  </a:moveTo>
                  <a:cubicBezTo>
                    <a:pt x="12" y="42"/>
                    <a:pt x="32" y="91"/>
                    <a:pt x="69" y="117"/>
                  </a:cubicBezTo>
                  <a:cubicBezTo>
                    <a:pt x="105" y="167"/>
                    <a:pt x="56" y="106"/>
                    <a:pt x="99" y="140"/>
                  </a:cubicBezTo>
                  <a:cubicBezTo>
                    <a:pt x="137" y="170"/>
                    <a:pt x="81" y="147"/>
                    <a:pt x="128" y="163"/>
                  </a:cubicBezTo>
                  <a:cubicBezTo>
                    <a:pt x="145" y="175"/>
                    <a:pt x="160" y="180"/>
                    <a:pt x="180" y="186"/>
                  </a:cubicBezTo>
                  <a:cubicBezTo>
                    <a:pt x="196" y="197"/>
                    <a:pt x="214" y="206"/>
                    <a:pt x="232" y="215"/>
                  </a:cubicBezTo>
                  <a:cubicBezTo>
                    <a:pt x="238" y="218"/>
                    <a:pt x="250" y="221"/>
                    <a:pt x="250" y="221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57" name="Freeform 89"/>
            <p:cNvSpPr>
              <a:spLocks/>
            </p:cNvSpPr>
            <p:nvPr/>
          </p:nvSpPr>
          <p:spPr bwMode="auto">
            <a:xfrm>
              <a:off x="1697" y="2143"/>
              <a:ext cx="239" cy="227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192" y="99"/>
                </a:cxn>
                <a:cxn ang="0">
                  <a:pos x="163" y="123"/>
                </a:cxn>
                <a:cxn ang="0">
                  <a:pos x="152" y="140"/>
                </a:cxn>
                <a:cxn ang="0">
                  <a:pos x="117" y="152"/>
                </a:cxn>
                <a:cxn ang="0">
                  <a:pos x="47" y="192"/>
                </a:cxn>
                <a:cxn ang="0">
                  <a:pos x="0" y="227"/>
                </a:cxn>
              </a:cxnLst>
              <a:rect l="0" t="0" r="r" b="b"/>
              <a:pathLst>
                <a:path w="239" h="227">
                  <a:moveTo>
                    <a:pt x="239" y="0"/>
                  </a:moveTo>
                  <a:cubicBezTo>
                    <a:pt x="225" y="41"/>
                    <a:pt x="231" y="75"/>
                    <a:pt x="192" y="99"/>
                  </a:cubicBezTo>
                  <a:cubicBezTo>
                    <a:pt x="163" y="147"/>
                    <a:pt x="201" y="93"/>
                    <a:pt x="163" y="123"/>
                  </a:cubicBezTo>
                  <a:cubicBezTo>
                    <a:pt x="158" y="127"/>
                    <a:pt x="158" y="136"/>
                    <a:pt x="152" y="140"/>
                  </a:cubicBezTo>
                  <a:cubicBezTo>
                    <a:pt x="142" y="147"/>
                    <a:pt x="128" y="146"/>
                    <a:pt x="117" y="152"/>
                  </a:cubicBezTo>
                  <a:cubicBezTo>
                    <a:pt x="93" y="166"/>
                    <a:pt x="74" y="184"/>
                    <a:pt x="47" y="192"/>
                  </a:cubicBezTo>
                  <a:cubicBezTo>
                    <a:pt x="8" y="219"/>
                    <a:pt x="22" y="206"/>
                    <a:pt x="0" y="227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1676400" y="2209800"/>
            <a:ext cx="1944688" cy="1427163"/>
            <a:chOff x="3744" y="576"/>
            <a:chExt cx="1225" cy="899"/>
          </a:xfrm>
        </p:grpSpPr>
        <p:sp>
          <p:nvSpPr>
            <p:cNvPr id="84000" name="Text Box 32"/>
            <p:cNvSpPr txBox="1">
              <a:spLocks noChangeArrowheads="1"/>
            </p:cNvSpPr>
            <p:nvPr/>
          </p:nvSpPr>
          <p:spPr bwMode="auto">
            <a:xfrm>
              <a:off x="3834" y="1257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84001" name="Text Box 33"/>
            <p:cNvSpPr txBox="1">
              <a:spLocks noChangeArrowheads="1"/>
            </p:cNvSpPr>
            <p:nvPr/>
          </p:nvSpPr>
          <p:spPr bwMode="auto">
            <a:xfrm>
              <a:off x="4787" y="62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84002" name="Text Box 34"/>
            <p:cNvSpPr txBox="1">
              <a:spLocks noChangeArrowheads="1"/>
            </p:cNvSpPr>
            <p:nvPr/>
          </p:nvSpPr>
          <p:spPr bwMode="auto">
            <a:xfrm>
              <a:off x="4696" y="1302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84003" name="Text Box 35"/>
            <p:cNvSpPr txBox="1">
              <a:spLocks noChangeArrowheads="1"/>
            </p:cNvSpPr>
            <p:nvPr/>
          </p:nvSpPr>
          <p:spPr bwMode="auto">
            <a:xfrm>
              <a:off x="3744" y="576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1</a:t>
              </a:r>
            </a:p>
          </p:txBody>
        </p:sp>
        <p:grpSp>
          <p:nvGrpSpPr>
            <p:cNvPr id="6" name="Group 47"/>
            <p:cNvGrpSpPr>
              <a:grpSpLocks/>
            </p:cNvGrpSpPr>
            <p:nvPr/>
          </p:nvGrpSpPr>
          <p:grpSpPr bwMode="auto">
            <a:xfrm rot="16200000">
              <a:off x="4052" y="540"/>
              <a:ext cx="150" cy="313"/>
              <a:chOff x="1687" y="3117"/>
              <a:chExt cx="156" cy="441"/>
            </a:xfrm>
          </p:grpSpPr>
          <p:sp>
            <p:nvSpPr>
              <p:cNvPr id="84016" name="Freeform 48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7" name="Freeform 49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 rot="16200000">
              <a:off x="4098" y="1175"/>
              <a:ext cx="150" cy="313"/>
              <a:chOff x="1687" y="3117"/>
              <a:chExt cx="156" cy="441"/>
            </a:xfrm>
          </p:grpSpPr>
          <p:sp>
            <p:nvSpPr>
              <p:cNvPr id="84019" name="Freeform 51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0" name="Freeform 52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 rot="4935906">
              <a:off x="4599" y="615"/>
              <a:ext cx="104" cy="182"/>
              <a:chOff x="1687" y="3117"/>
              <a:chExt cx="156" cy="441"/>
            </a:xfrm>
          </p:grpSpPr>
          <p:sp>
            <p:nvSpPr>
              <p:cNvPr id="84022" name="Freeform 54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3" name="Freeform 55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 rot="5161326">
              <a:off x="4554" y="1263"/>
              <a:ext cx="104" cy="182"/>
              <a:chOff x="1687" y="3117"/>
              <a:chExt cx="156" cy="441"/>
            </a:xfrm>
          </p:grpSpPr>
          <p:sp>
            <p:nvSpPr>
              <p:cNvPr id="84025" name="Freeform 57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6" name="Freeform 58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064" name="Freeform 96"/>
            <p:cNvSpPr>
              <a:spLocks/>
            </p:cNvSpPr>
            <p:nvPr/>
          </p:nvSpPr>
          <p:spPr bwMode="auto">
            <a:xfrm>
              <a:off x="3970" y="741"/>
              <a:ext cx="41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1" y="0"/>
                </a:cxn>
              </a:cxnLst>
              <a:rect l="0" t="0" r="r" b="b"/>
              <a:pathLst>
                <a:path w="41" h="27">
                  <a:moveTo>
                    <a:pt x="0" y="27"/>
                  </a:moveTo>
                  <a:cubicBezTo>
                    <a:pt x="9" y="1"/>
                    <a:pt x="15" y="0"/>
                    <a:pt x="41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65" name="Freeform 97"/>
            <p:cNvSpPr>
              <a:spLocks/>
            </p:cNvSpPr>
            <p:nvPr/>
          </p:nvSpPr>
          <p:spPr bwMode="auto">
            <a:xfrm>
              <a:off x="4018" y="1248"/>
              <a:ext cx="35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4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29" y="43"/>
                    <a:pt x="11" y="41"/>
                    <a:pt x="35" y="41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66" name="Freeform 98"/>
            <p:cNvSpPr>
              <a:spLocks/>
            </p:cNvSpPr>
            <p:nvPr/>
          </p:nvSpPr>
          <p:spPr bwMode="auto">
            <a:xfrm>
              <a:off x="4567" y="734"/>
              <a:ext cx="41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0" y="13"/>
                </a:cxn>
                <a:cxn ang="0">
                  <a:pos x="41" y="0"/>
                </a:cxn>
              </a:cxnLst>
              <a:rect l="0" t="0" r="r" b="b"/>
              <a:pathLst>
                <a:path w="41" h="20">
                  <a:moveTo>
                    <a:pt x="0" y="20"/>
                  </a:moveTo>
                  <a:cubicBezTo>
                    <a:pt x="7" y="18"/>
                    <a:pt x="14" y="16"/>
                    <a:pt x="20" y="13"/>
                  </a:cubicBezTo>
                  <a:cubicBezTo>
                    <a:pt x="27" y="9"/>
                    <a:pt x="41" y="0"/>
                    <a:pt x="41" y="0"/>
                  </a:cubicBezTo>
                </a:path>
              </a:pathLst>
            </a:custGeom>
            <a:noFill/>
            <a:ln w="28575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67" name="Freeform 99"/>
            <p:cNvSpPr>
              <a:spLocks/>
            </p:cNvSpPr>
            <p:nvPr/>
          </p:nvSpPr>
          <p:spPr bwMode="auto">
            <a:xfrm>
              <a:off x="4519" y="1296"/>
              <a:ext cx="4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48" y="21"/>
                </a:cxn>
              </a:cxnLst>
              <a:rect l="0" t="0" r="r" b="b"/>
              <a:pathLst>
                <a:path w="48" h="21">
                  <a:moveTo>
                    <a:pt x="0" y="0"/>
                  </a:moveTo>
                  <a:cubicBezTo>
                    <a:pt x="9" y="2"/>
                    <a:pt x="18" y="3"/>
                    <a:pt x="27" y="7"/>
                  </a:cubicBezTo>
                  <a:cubicBezTo>
                    <a:pt x="35" y="10"/>
                    <a:pt x="48" y="21"/>
                    <a:pt x="48" y="2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3915937" y="1411272"/>
            <a:ext cx="5132814" cy="5135563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Hijazme pucaju i homologi hromozomi se razdvajaju.</a:t>
            </a:r>
          </a:p>
          <a:p>
            <a:pPr lvl="0" algn="just">
              <a:spcBef>
                <a:spcPct val="20000"/>
              </a:spcBef>
              <a:defRPr/>
            </a:pPr>
            <a:endParaRPr lang="sr-Latn-RS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Kretanje hromozoma ka suprotnim polovima ćelije je omogućeno kontrahovanjem niti deobnog vretena.</a:t>
            </a:r>
          </a:p>
          <a:p>
            <a:pPr lvl="0" algn="just">
              <a:spcBef>
                <a:spcPct val="20000"/>
              </a:spcBef>
              <a:defRPr/>
            </a:pPr>
            <a:endParaRPr lang="sr-Latn-RS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Tako dolazi </a:t>
            </a: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do </a:t>
            </a:r>
            <a:r>
              <a:rPr lang="sr-Latn-RS" sz="2000" b="1" dirty="0">
                <a:solidFill>
                  <a:srgbClr val="002060"/>
                </a:solidFill>
                <a:cs typeface="Times New Roman" pitchFamily="18" charset="0"/>
              </a:rPr>
              <a:t>redukcije broja </a:t>
            </a:r>
            <a:r>
              <a:rPr lang="sr-Latn-RS" sz="2000" b="1" dirty="0" smtClean="0">
                <a:solidFill>
                  <a:srgbClr val="002060"/>
                </a:solidFill>
                <a:cs typeface="Times New Roman" pitchFamily="18" charset="0"/>
              </a:rPr>
              <a:t>hromozoma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sa diploidnog na haploidni broj, jer se ka svakom polu ćelije kreće po 23 hromozoma</a:t>
            </a: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04800" y="467519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Anafaza I</a:t>
            </a:r>
            <a:endParaRPr kumimoji="0" lang="en-US" sz="280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2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23" name="Oval 31"/>
          <p:cNvSpPr>
            <a:spLocks noChangeArrowheads="1"/>
          </p:cNvSpPr>
          <p:nvPr/>
        </p:nvSpPr>
        <p:spPr bwMode="auto">
          <a:xfrm>
            <a:off x="304800" y="2420938"/>
            <a:ext cx="2376488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 rot="16200000">
            <a:off x="1312863" y="2493963"/>
            <a:ext cx="215900" cy="215900"/>
            <a:chOff x="1202" y="3067"/>
            <a:chExt cx="181" cy="182"/>
          </a:xfrm>
        </p:grpSpPr>
        <p:sp>
          <p:nvSpPr>
            <p:cNvPr id="85029" name="AutoShape 37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AutoShape 38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 rot="10654306">
            <a:off x="1384300" y="4510088"/>
            <a:ext cx="215900" cy="215900"/>
            <a:chOff x="1202" y="3067"/>
            <a:chExt cx="181" cy="182"/>
          </a:xfrm>
        </p:grpSpPr>
        <p:sp>
          <p:nvSpPr>
            <p:cNvPr id="85032" name="AutoShape 40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3" name="AutoShape 41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34" name="Oval 42"/>
          <p:cNvSpPr>
            <a:spLocks noChangeArrowheads="1"/>
          </p:cNvSpPr>
          <p:nvPr/>
        </p:nvSpPr>
        <p:spPr bwMode="auto">
          <a:xfrm>
            <a:off x="1457325" y="2638425"/>
            <a:ext cx="142875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35" name="Oval 43"/>
          <p:cNvSpPr>
            <a:spLocks noChangeArrowheads="1"/>
          </p:cNvSpPr>
          <p:nvPr/>
        </p:nvSpPr>
        <p:spPr bwMode="auto">
          <a:xfrm>
            <a:off x="1312863" y="2638425"/>
            <a:ext cx="4318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36" name="Oval 44"/>
          <p:cNvSpPr>
            <a:spLocks noChangeArrowheads="1"/>
          </p:cNvSpPr>
          <p:nvPr/>
        </p:nvSpPr>
        <p:spPr bwMode="auto">
          <a:xfrm>
            <a:off x="1096963" y="2638425"/>
            <a:ext cx="8636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37" name="Oval 45"/>
          <p:cNvSpPr>
            <a:spLocks noChangeArrowheads="1"/>
          </p:cNvSpPr>
          <p:nvPr/>
        </p:nvSpPr>
        <p:spPr bwMode="auto">
          <a:xfrm>
            <a:off x="952500" y="2638425"/>
            <a:ext cx="1150938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38" name="Oval 46"/>
          <p:cNvSpPr>
            <a:spLocks noChangeArrowheads="1"/>
          </p:cNvSpPr>
          <p:nvPr/>
        </p:nvSpPr>
        <p:spPr bwMode="auto">
          <a:xfrm>
            <a:off x="665163" y="2636838"/>
            <a:ext cx="161925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52" name="Oval 60"/>
          <p:cNvSpPr>
            <a:spLocks noChangeArrowheads="1"/>
          </p:cNvSpPr>
          <p:nvPr/>
        </p:nvSpPr>
        <p:spPr bwMode="auto">
          <a:xfrm>
            <a:off x="3760788" y="1484313"/>
            <a:ext cx="1871662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53" name="Oval 61"/>
          <p:cNvSpPr>
            <a:spLocks noChangeArrowheads="1"/>
          </p:cNvSpPr>
          <p:nvPr/>
        </p:nvSpPr>
        <p:spPr bwMode="auto">
          <a:xfrm>
            <a:off x="3760788" y="3790950"/>
            <a:ext cx="1871662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55" name="Text Box 63"/>
          <p:cNvSpPr txBox="1">
            <a:spLocks noChangeArrowheads="1"/>
          </p:cNvSpPr>
          <p:nvPr/>
        </p:nvSpPr>
        <p:spPr bwMode="auto">
          <a:xfrm>
            <a:off x="5919788" y="2709864"/>
            <a:ext cx="2618614" cy="1615827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</a:t>
            </a:r>
            <a:r>
              <a:rPr lang="sr-Latn-RS" dirty="0" smtClean="0">
                <a:solidFill>
                  <a:srgbClr val="002060"/>
                </a:solidFill>
              </a:rPr>
              <a:t> broj hromozoma</a:t>
            </a:r>
            <a:r>
              <a:rPr lang="sr-Latn-RS" dirty="0">
                <a:solidFill>
                  <a:srgbClr val="002060"/>
                </a:solidFill>
              </a:rPr>
              <a:t>!</a:t>
            </a:r>
            <a:endParaRPr lang="sr-Latn-RS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svaki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hromozom je </a:t>
            </a:r>
            <a:r>
              <a:rPr lang="en-US" dirty="0" err="1" smtClean="0">
                <a:solidFill>
                  <a:srgbClr val="002060"/>
                </a:solidFill>
              </a:rPr>
              <a:t>sa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udvojenim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geneti</a:t>
            </a:r>
            <a:r>
              <a:rPr lang="sr-Latn-RS" dirty="0" smtClean="0">
                <a:solidFill>
                  <a:srgbClr val="002060"/>
                </a:solidFill>
              </a:rPr>
              <a:t>č</a:t>
            </a:r>
            <a:r>
              <a:rPr lang="en-US" dirty="0" err="1" smtClean="0">
                <a:solidFill>
                  <a:srgbClr val="002060"/>
                </a:solidFill>
              </a:rPr>
              <a:t>kim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materijalom</a:t>
            </a:r>
            <a:r>
              <a:rPr lang="sr-Latn-RS" dirty="0" smtClean="0">
                <a:solidFill>
                  <a:srgbClr val="002060"/>
                </a:solidFill>
              </a:rPr>
              <a:t> tj. </a:t>
            </a:r>
            <a:r>
              <a:rPr lang="en-US" dirty="0" err="1" smtClean="0">
                <a:solidFill>
                  <a:srgbClr val="002060"/>
                </a:solidFill>
              </a:rPr>
              <a:t>sadr</a:t>
            </a:r>
            <a:r>
              <a:rPr lang="sr-Latn-RS" dirty="0" smtClean="0">
                <a:solidFill>
                  <a:srgbClr val="002060"/>
                </a:solidFill>
              </a:rPr>
              <a:t>ž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po </a:t>
            </a:r>
            <a:r>
              <a:rPr lang="en-US" dirty="0" err="1" smtClean="0">
                <a:solidFill>
                  <a:srgbClr val="002060"/>
                </a:solidFill>
              </a:rPr>
              <a:t>dva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molekula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DNK</a:t>
            </a:r>
            <a:r>
              <a:rPr lang="sr-Latn-RS" dirty="0" smtClean="0">
                <a:solidFill>
                  <a:srgbClr val="002060"/>
                </a:solidFill>
              </a:rPr>
              <a:t>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5057" name="Oval 65"/>
          <p:cNvSpPr>
            <a:spLocks noChangeArrowheads="1"/>
          </p:cNvSpPr>
          <p:nvPr/>
        </p:nvSpPr>
        <p:spPr bwMode="auto">
          <a:xfrm>
            <a:off x="4121150" y="1773238"/>
            <a:ext cx="1223963" cy="1295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58" name="Oval 66"/>
          <p:cNvSpPr>
            <a:spLocks noChangeArrowheads="1"/>
          </p:cNvSpPr>
          <p:nvPr/>
        </p:nvSpPr>
        <p:spPr bwMode="auto">
          <a:xfrm>
            <a:off x="4049713" y="4076700"/>
            <a:ext cx="1295400" cy="1295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59" name="Line 67"/>
          <p:cNvSpPr>
            <a:spLocks noChangeShapeType="1"/>
          </p:cNvSpPr>
          <p:nvPr/>
        </p:nvSpPr>
        <p:spPr bwMode="auto">
          <a:xfrm>
            <a:off x="2824163" y="357346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60" name="Line 68"/>
          <p:cNvSpPr>
            <a:spLocks noChangeShapeType="1"/>
          </p:cNvSpPr>
          <p:nvPr/>
        </p:nvSpPr>
        <p:spPr bwMode="auto">
          <a:xfrm flipV="1">
            <a:off x="3473450" y="3141663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61" name="Line 69"/>
          <p:cNvSpPr>
            <a:spLocks noChangeShapeType="1"/>
          </p:cNvSpPr>
          <p:nvPr/>
        </p:nvSpPr>
        <p:spPr bwMode="auto">
          <a:xfrm>
            <a:off x="3473450" y="3573463"/>
            <a:ext cx="3587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533400" y="2971800"/>
            <a:ext cx="1944688" cy="1427163"/>
            <a:chOff x="3744" y="576"/>
            <a:chExt cx="1225" cy="899"/>
          </a:xfrm>
        </p:grpSpPr>
        <p:sp>
          <p:nvSpPr>
            <p:cNvPr id="85083" name="Text Box 91"/>
            <p:cNvSpPr txBox="1">
              <a:spLocks noChangeArrowheads="1"/>
            </p:cNvSpPr>
            <p:nvPr/>
          </p:nvSpPr>
          <p:spPr bwMode="auto">
            <a:xfrm>
              <a:off x="3834" y="1257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85084" name="Text Box 92"/>
            <p:cNvSpPr txBox="1">
              <a:spLocks noChangeArrowheads="1"/>
            </p:cNvSpPr>
            <p:nvPr/>
          </p:nvSpPr>
          <p:spPr bwMode="auto">
            <a:xfrm>
              <a:off x="4787" y="62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85085" name="Text Box 93"/>
            <p:cNvSpPr txBox="1">
              <a:spLocks noChangeArrowheads="1"/>
            </p:cNvSpPr>
            <p:nvPr/>
          </p:nvSpPr>
          <p:spPr bwMode="auto">
            <a:xfrm>
              <a:off x="4696" y="1302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85086" name="Text Box 94"/>
            <p:cNvSpPr txBox="1">
              <a:spLocks noChangeArrowheads="1"/>
            </p:cNvSpPr>
            <p:nvPr/>
          </p:nvSpPr>
          <p:spPr bwMode="auto">
            <a:xfrm>
              <a:off x="3744" y="576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1</a:t>
              </a:r>
            </a:p>
          </p:txBody>
        </p:sp>
        <p:grpSp>
          <p:nvGrpSpPr>
            <p:cNvPr id="5" name="Group 95"/>
            <p:cNvGrpSpPr>
              <a:grpSpLocks/>
            </p:cNvGrpSpPr>
            <p:nvPr/>
          </p:nvGrpSpPr>
          <p:grpSpPr bwMode="auto">
            <a:xfrm rot="16200000">
              <a:off x="4052" y="540"/>
              <a:ext cx="150" cy="313"/>
              <a:chOff x="1687" y="3117"/>
              <a:chExt cx="156" cy="441"/>
            </a:xfrm>
          </p:grpSpPr>
          <p:sp>
            <p:nvSpPr>
              <p:cNvPr id="85088" name="Freeform 96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89" name="Freeform 97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98"/>
            <p:cNvGrpSpPr>
              <a:grpSpLocks/>
            </p:cNvGrpSpPr>
            <p:nvPr/>
          </p:nvGrpSpPr>
          <p:grpSpPr bwMode="auto">
            <a:xfrm rot="16200000">
              <a:off x="4098" y="1175"/>
              <a:ext cx="150" cy="313"/>
              <a:chOff x="1687" y="3117"/>
              <a:chExt cx="156" cy="441"/>
            </a:xfrm>
          </p:grpSpPr>
          <p:sp>
            <p:nvSpPr>
              <p:cNvPr id="85091" name="Freeform 99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2" name="Freeform 100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01"/>
            <p:cNvGrpSpPr>
              <a:grpSpLocks/>
            </p:cNvGrpSpPr>
            <p:nvPr/>
          </p:nvGrpSpPr>
          <p:grpSpPr bwMode="auto">
            <a:xfrm rot="4935906">
              <a:off x="4599" y="615"/>
              <a:ext cx="104" cy="182"/>
              <a:chOff x="1687" y="3117"/>
              <a:chExt cx="156" cy="441"/>
            </a:xfrm>
          </p:grpSpPr>
          <p:sp>
            <p:nvSpPr>
              <p:cNvPr id="85094" name="Freeform 102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5" name="Freeform 103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 rot="5161326">
              <a:off x="4554" y="1263"/>
              <a:ext cx="104" cy="182"/>
              <a:chOff x="1687" y="3117"/>
              <a:chExt cx="156" cy="441"/>
            </a:xfrm>
          </p:grpSpPr>
          <p:sp>
            <p:nvSpPr>
              <p:cNvPr id="85097" name="Freeform 105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8" name="Freeform 106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99" name="Freeform 107"/>
            <p:cNvSpPr>
              <a:spLocks/>
            </p:cNvSpPr>
            <p:nvPr/>
          </p:nvSpPr>
          <p:spPr bwMode="auto">
            <a:xfrm>
              <a:off x="3970" y="741"/>
              <a:ext cx="41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1" y="0"/>
                </a:cxn>
              </a:cxnLst>
              <a:rect l="0" t="0" r="r" b="b"/>
              <a:pathLst>
                <a:path w="41" h="27">
                  <a:moveTo>
                    <a:pt x="0" y="27"/>
                  </a:moveTo>
                  <a:cubicBezTo>
                    <a:pt x="9" y="1"/>
                    <a:pt x="15" y="0"/>
                    <a:pt x="41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100" name="Freeform 108"/>
            <p:cNvSpPr>
              <a:spLocks/>
            </p:cNvSpPr>
            <p:nvPr/>
          </p:nvSpPr>
          <p:spPr bwMode="auto">
            <a:xfrm>
              <a:off x="4018" y="1248"/>
              <a:ext cx="35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4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29" y="43"/>
                    <a:pt x="11" y="41"/>
                    <a:pt x="35" y="41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101" name="Freeform 109"/>
            <p:cNvSpPr>
              <a:spLocks/>
            </p:cNvSpPr>
            <p:nvPr/>
          </p:nvSpPr>
          <p:spPr bwMode="auto">
            <a:xfrm>
              <a:off x="4567" y="734"/>
              <a:ext cx="41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0" y="13"/>
                </a:cxn>
                <a:cxn ang="0">
                  <a:pos x="41" y="0"/>
                </a:cxn>
              </a:cxnLst>
              <a:rect l="0" t="0" r="r" b="b"/>
              <a:pathLst>
                <a:path w="41" h="20">
                  <a:moveTo>
                    <a:pt x="0" y="20"/>
                  </a:moveTo>
                  <a:cubicBezTo>
                    <a:pt x="7" y="18"/>
                    <a:pt x="14" y="16"/>
                    <a:pt x="20" y="13"/>
                  </a:cubicBezTo>
                  <a:cubicBezTo>
                    <a:pt x="27" y="9"/>
                    <a:pt x="41" y="0"/>
                    <a:pt x="41" y="0"/>
                  </a:cubicBezTo>
                </a:path>
              </a:pathLst>
            </a:custGeom>
            <a:noFill/>
            <a:ln w="28575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102" name="Freeform 110"/>
            <p:cNvSpPr>
              <a:spLocks/>
            </p:cNvSpPr>
            <p:nvPr/>
          </p:nvSpPr>
          <p:spPr bwMode="auto">
            <a:xfrm>
              <a:off x="4519" y="1296"/>
              <a:ext cx="4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48" y="21"/>
                </a:cxn>
              </a:cxnLst>
              <a:rect l="0" t="0" r="r" b="b"/>
              <a:pathLst>
                <a:path w="48" h="21">
                  <a:moveTo>
                    <a:pt x="0" y="0"/>
                  </a:moveTo>
                  <a:cubicBezTo>
                    <a:pt x="9" y="2"/>
                    <a:pt x="18" y="3"/>
                    <a:pt x="27" y="7"/>
                  </a:cubicBezTo>
                  <a:cubicBezTo>
                    <a:pt x="35" y="10"/>
                    <a:pt x="48" y="21"/>
                    <a:pt x="48" y="2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4221163" y="2198688"/>
            <a:ext cx="1130300" cy="503237"/>
            <a:chOff x="2659" y="1385"/>
            <a:chExt cx="712" cy="317"/>
          </a:xfrm>
        </p:grpSpPr>
        <p:grpSp>
          <p:nvGrpSpPr>
            <p:cNvPr id="10" name="Group 88"/>
            <p:cNvGrpSpPr>
              <a:grpSpLocks/>
            </p:cNvGrpSpPr>
            <p:nvPr/>
          </p:nvGrpSpPr>
          <p:grpSpPr bwMode="auto">
            <a:xfrm>
              <a:off x="2659" y="1389"/>
              <a:ext cx="712" cy="313"/>
              <a:chOff x="2659" y="1389"/>
              <a:chExt cx="712" cy="313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2823" y="1389"/>
                <a:ext cx="150" cy="313"/>
                <a:chOff x="1687" y="3117"/>
                <a:chExt cx="156" cy="441"/>
              </a:xfrm>
            </p:grpSpPr>
            <p:sp>
              <p:nvSpPr>
                <p:cNvPr id="85063" name="Freeform 71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29" cy="4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7"/>
                    </a:cxn>
                    <a:cxn ang="0">
                      <a:pos x="48" y="102"/>
                    </a:cxn>
                    <a:cxn ang="0">
                      <a:pos x="129" y="441"/>
                    </a:cxn>
                  </a:cxnLst>
                  <a:rect l="0" t="0" r="r" b="b"/>
                  <a:pathLst>
                    <a:path w="129" h="441">
                      <a:moveTo>
                        <a:pt x="0" y="0"/>
                      </a:moveTo>
                      <a:cubicBezTo>
                        <a:pt x="7" y="2"/>
                        <a:pt x="16" y="1"/>
                        <a:pt x="21" y="7"/>
                      </a:cubicBezTo>
                      <a:cubicBezTo>
                        <a:pt x="28" y="16"/>
                        <a:pt x="42" y="82"/>
                        <a:pt x="48" y="102"/>
                      </a:cubicBezTo>
                      <a:cubicBezTo>
                        <a:pt x="81" y="211"/>
                        <a:pt x="129" y="326"/>
                        <a:pt x="129" y="441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64" name="Freeform 72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56" cy="441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09" y="75"/>
                    </a:cxn>
                    <a:cxn ang="0">
                      <a:pos x="82" y="115"/>
                    </a:cxn>
                    <a:cxn ang="0">
                      <a:pos x="34" y="298"/>
                    </a:cxn>
                    <a:cxn ang="0">
                      <a:pos x="0" y="441"/>
                    </a:cxn>
                  </a:cxnLst>
                  <a:rect l="0" t="0" r="r" b="b"/>
                  <a:pathLst>
                    <a:path w="156" h="441">
                      <a:moveTo>
                        <a:pt x="156" y="0"/>
                      </a:moveTo>
                      <a:cubicBezTo>
                        <a:pt x="128" y="20"/>
                        <a:pt x="125" y="46"/>
                        <a:pt x="109" y="75"/>
                      </a:cubicBezTo>
                      <a:cubicBezTo>
                        <a:pt x="101" y="89"/>
                        <a:pt x="87" y="100"/>
                        <a:pt x="82" y="115"/>
                      </a:cubicBezTo>
                      <a:cubicBezTo>
                        <a:pt x="61" y="176"/>
                        <a:pt x="48" y="235"/>
                        <a:pt x="34" y="298"/>
                      </a:cubicBezTo>
                      <a:cubicBezTo>
                        <a:pt x="22" y="349"/>
                        <a:pt x="0" y="388"/>
                        <a:pt x="0" y="441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068" name="Rectangle 76"/>
              <p:cNvSpPr>
                <a:spLocks noChangeArrowheads="1"/>
              </p:cNvSpPr>
              <p:nvPr/>
            </p:nvSpPr>
            <p:spPr bwMode="auto">
              <a:xfrm>
                <a:off x="2659" y="1483"/>
                <a:ext cx="15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solidFill>
                      <a:srgbClr val="FF3399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grpSp>
            <p:nvGrpSpPr>
              <p:cNvPr id="12" name="Group 78"/>
              <p:cNvGrpSpPr>
                <a:grpSpLocks/>
              </p:cNvGrpSpPr>
              <p:nvPr/>
            </p:nvGrpSpPr>
            <p:grpSpPr bwMode="auto">
              <a:xfrm>
                <a:off x="3088" y="1441"/>
                <a:ext cx="104" cy="182"/>
                <a:chOff x="1687" y="3117"/>
                <a:chExt cx="156" cy="441"/>
              </a:xfrm>
            </p:grpSpPr>
            <p:sp>
              <p:nvSpPr>
                <p:cNvPr id="85071" name="Freeform 79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29" cy="4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7"/>
                    </a:cxn>
                    <a:cxn ang="0">
                      <a:pos x="48" y="102"/>
                    </a:cxn>
                    <a:cxn ang="0">
                      <a:pos x="129" y="441"/>
                    </a:cxn>
                  </a:cxnLst>
                  <a:rect l="0" t="0" r="r" b="b"/>
                  <a:pathLst>
                    <a:path w="129" h="441">
                      <a:moveTo>
                        <a:pt x="0" y="0"/>
                      </a:moveTo>
                      <a:cubicBezTo>
                        <a:pt x="7" y="2"/>
                        <a:pt x="16" y="1"/>
                        <a:pt x="21" y="7"/>
                      </a:cubicBezTo>
                      <a:cubicBezTo>
                        <a:pt x="28" y="16"/>
                        <a:pt x="42" y="82"/>
                        <a:pt x="48" y="102"/>
                      </a:cubicBezTo>
                      <a:cubicBezTo>
                        <a:pt x="81" y="211"/>
                        <a:pt x="129" y="326"/>
                        <a:pt x="129" y="441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72" name="Freeform 80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56" cy="441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09" y="75"/>
                    </a:cxn>
                    <a:cxn ang="0">
                      <a:pos x="82" y="115"/>
                    </a:cxn>
                    <a:cxn ang="0">
                      <a:pos x="34" y="298"/>
                    </a:cxn>
                    <a:cxn ang="0">
                      <a:pos x="0" y="441"/>
                    </a:cxn>
                  </a:cxnLst>
                  <a:rect l="0" t="0" r="r" b="b"/>
                  <a:pathLst>
                    <a:path w="156" h="441">
                      <a:moveTo>
                        <a:pt x="156" y="0"/>
                      </a:moveTo>
                      <a:cubicBezTo>
                        <a:pt x="128" y="20"/>
                        <a:pt x="125" y="46"/>
                        <a:pt x="109" y="75"/>
                      </a:cubicBezTo>
                      <a:cubicBezTo>
                        <a:pt x="101" y="89"/>
                        <a:pt x="87" y="100"/>
                        <a:pt x="82" y="115"/>
                      </a:cubicBezTo>
                      <a:cubicBezTo>
                        <a:pt x="61" y="176"/>
                        <a:pt x="48" y="235"/>
                        <a:pt x="34" y="298"/>
                      </a:cubicBezTo>
                      <a:cubicBezTo>
                        <a:pt x="22" y="349"/>
                        <a:pt x="0" y="388"/>
                        <a:pt x="0" y="441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076" name="Rectangle 84"/>
              <p:cNvSpPr>
                <a:spLocks noChangeArrowheads="1"/>
              </p:cNvSpPr>
              <p:nvPr/>
            </p:nvSpPr>
            <p:spPr bwMode="auto">
              <a:xfrm>
                <a:off x="3196" y="1483"/>
                <a:ext cx="175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2</a:t>
                </a:r>
              </a:p>
            </p:txBody>
          </p:sp>
        </p:grpSp>
        <p:sp>
          <p:nvSpPr>
            <p:cNvPr id="85103" name="Freeform 111"/>
            <p:cNvSpPr>
              <a:spLocks/>
            </p:cNvSpPr>
            <p:nvPr/>
          </p:nvSpPr>
          <p:spPr bwMode="auto">
            <a:xfrm>
              <a:off x="2825" y="1385"/>
              <a:ext cx="34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41"/>
                </a:cxn>
              </a:cxnLst>
              <a:rect l="0" t="0" r="r" b="b"/>
              <a:pathLst>
                <a:path w="34" h="41">
                  <a:moveTo>
                    <a:pt x="0" y="0"/>
                  </a:moveTo>
                  <a:cubicBezTo>
                    <a:pt x="32" y="11"/>
                    <a:pt x="21" y="13"/>
                    <a:pt x="34" y="41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105" name="Freeform 113"/>
            <p:cNvSpPr>
              <a:spLocks/>
            </p:cNvSpPr>
            <p:nvPr/>
          </p:nvSpPr>
          <p:spPr bwMode="auto">
            <a:xfrm>
              <a:off x="3161" y="1584"/>
              <a:ext cx="14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41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5" y="14"/>
                    <a:pt x="14" y="41"/>
                    <a:pt x="14" y="41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16"/>
          <p:cNvGrpSpPr>
            <a:grpSpLocks/>
          </p:cNvGrpSpPr>
          <p:nvPr/>
        </p:nvGrpSpPr>
        <p:grpSpPr bwMode="auto">
          <a:xfrm>
            <a:off x="4221163" y="4572000"/>
            <a:ext cx="1057275" cy="506413"/>
            <a:chOff x="2659" y="2880"/>
            <a:chExt cx="666" cy="319"/>
          </a:xfrm>
        </p:grpSpPr>
        <p:grpSp>
          <p:nvGrpSpPr>
            <p:cNvPr id="14" name="Group 89"/>
            <p:cNvGrpSpPr>
              <a:grpSpLocks/>
            </p:cNvGrpSpPr>
            <p:nvPr/>
          </p:nvGrpSpPr>
          <p:grpSpPr bwMode="auto">
            <a:xfrm>
              <a:off x="2659" y="2886"/>
              <a:ext cx="666" cy="313"/>
              <a:chOff x="2659" y="2886"/>
              <a:chExt cx="666" cy="313"/>
            </a:xfrm>
          </p:grpSpPr>
          <p:grpSp>
            <p:nvGrpSpPr>
              <p:cNvPr id="15" name="Group 73"/>
              <p:cNvGrpSpPr>
                <a:grpSpLocks/>
              </p:cNvGrpSpPr>
              <p:nvPr/>
            </p:nvGrpSpPr>
            <p:grpSpPr bwMode="auto">
              <a:xfrm rot="-592885">
                <a:off x="2777" y="2886"/>
                <a:ext cx="150" cy="313"/>
                <a:chOff x="1687" y="3117"/>
                <a:chExt cx="156" cy="441"/>
              </a:xfrm>
            </p:grpSpPr>
            <p:sp>
              <p:nvSpPr>
                <p:cNvPr id="85066" name="Freeform 74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29" cy="4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7"/>
                    </a:cxn>
                    <a:cxn ang="0">
                      <a:pos x="48" y="102"/>
                    </a:cxn>
                    <a:cxn ang="0">
                      <a:pos x="129" y="441"/>
                    </a:cxn>
                  </a:cxnLst>
                  <a:rect l="0" t="0" r="r" b="b"/>
                  <a:pathLst>
                    <a:path w="129" h="441">
                      <a:moveTo>
                        <a:pt x="0" y="0"/>
                      </a:moveTo>
                      <a:cubicBezTo>
                        <a:pt x="7" y="2"/>
                        <a:pt x="16" y="1"/>
                        <a:pt x="21" y="7"/>
                      </a:cubicBezTo>
                      <a:cubicBezTo>
                        <a:pt x="28" y="16"/>
                        <a:pt x="42" y="82"/>
                        <a:pt x="48" y="102"/>
                      </a:cubicBezTo>
                      <a:cubicBezTo>
                        <a:pt x="81" y="211"/>
                        <a:pt x="129" y="326"/>
                        <a:pt x="129" y="441"/>
                      </a:cubicBezTo>
                    </a:path>
                  </a:pathLst>
                </a:custGeom>
                <a:noFill/>
                <a:ln w="38100" cmpd="sng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67" name="Freeform 75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56" cy="441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09" y="75"/>
                    </a:cxn>
                    <a:cxn ang="0">
                      <a:pos x="82" y="115"/>
                    </a:cxn>
                    <a:cxn ang="0">
                      <a:pos x="34" y="298"/>
                    </a:cxn>
                    <a:cxn ang="0">
                      <a:pos x="0" y="441"/>
                    </a:cxn>
                  </a:cxnLst>
                  <a:rect l="0" t="0" r="r" b="b"/>
                  <a:pathLst>
                    <a:path w="156" h="441">
                      <a:moveTo>
                        <a:pt x="156" y="0"/>
                      </a:moveTo>
                      <a:cubicBezTo>
                        <a:pt x="128" y="20"/>
                        <a:pt x="125" y="46"/>
                        <a:pt x="109" y="75"/>
                      </a:cubicBezTo>
                      <a:cubicBezTo>
                        <a:pt x="101" y="89"/>
                        <a:pt x="87" y="100"/>
                        <a:pt x="82" y="115"/>
                      </a:cubicBezTo>
                      <a:cubicBezTo>
                        <a:pt x="61" y="176"/>
                        <a:pt x="48" y="235"/>
                        <a:pt x="34" y="298"/>
                      </a:cubicBezTo>
                      <a:cubicBezTo>
                        <a:pt x="22" y="349"/>
                        <a:pt x="0" y="388"/>
                        <a:pt x="0" y="441"/>
                      </a:cubicBezTo>
                    </a:path>
                  </a:pathLst>
                </a:custGeom>
                <a:noFill/>
                <a:ln w="38100" cmpd="sng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069" name="Rectangle 77"/>
              <p:cNvSpPr>
                <a:spLocks noChangeArrowheads="1"/>
              </p:cNvSpPr>
              <p:nvPr/>
            </p:nvSpPr>
            <p:spPr bwMode="auto">
              <a:xfrm>
                <a:off x="2659" y="2980"/>
                <a:ext cx="15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solidFill>
                      <a:schemeClr val="tx2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grpSp>
            <p:nvGrpSpPr>
              <p:cNvPr id="16" name="Group 81"/>
              <p:cNvGrpSpPr>
                <a:grpSpLocks/>
              </p:cNvGrpSpPr>
              <p:nvPr/>
            </p:nvGrpSpPr>
            <p:grpSpPr bwMode="auto">
              <a:xfrm>
                <a:off x="3043" y="2937"/>
                <a:ext cx="104" cy="182"/>
                <a:chOff x="1687" y="3117"/>
                <a:chExt cx="156" cy="441"/>
              </a:xfrm>
            </p:grpSpPr>
            <p:sp>
              <p:nvSpPr>
                <p:cNvPr id="85074" name="Freeform 82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29" cy="4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7"/>
                    </a:cxn>
                    <a:cxn ang="0">
                      <a:pos x="48" y="102"/>
                    </a:cxn>
                    <a:cxn ang="0">
                      <a:pos x="129" y="441"/>
                    </a:cxn>
                  </a:cxnLst>
                  <a:rect l="0" t="0" r="r" b="b"/>
                  <a:pathLst>
                    <a:path w="129" h="441">
                      <a:moveTo>
                        <a:pt x="0" y="0"/>
                      </a:moveTo>
                      <a:cubicBezTo>
                        <a:pt x="7" y="2"/>
                        <a:pt x="16" y="1"/>
                        <a:pt x="21" y="7"/>
                      </a:cubicBezTo>
                      <a:cubicBezTo>
                        <a:pt x="28" y="16"/>
                        <a:pt x="42" y="82"/>
                        <a:pt x="48" y="102"/>
                      </a:cubicBezTo>
                      <a:cubicBezTo>
                        <a:pt x="81" y="211"/>
                        <a:pt x="129" y="326"/>
                        <a:pt x="129" y="441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75" name="Freeform 83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56" cy="441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09" y="75"/>
                    </a:cxn>
                    <a:cxn ang="0">
                      <a:pos x="82" y="115"/>
                    </a:cxn>
                    <a:cxn ang="0">
                      <a:pos x="34" y="298"/>
                    </a:cxn>
                    <a:cxn ang="0">
                      <a:pos x="0" y="441"/>
                    </a:cxn>
                  </a:cxnLst>
                  <a:rect l="0" t="0" r="r" b="b"/>
                  <a:pathLst>
                    <a:path w="156" h="441">
                      <a:moveTo>
                        <a:pt x="156" y="0"/>
                      </a:moveTo>
                      <a:cubicBezTo>
                        <a:pt x="128" y="20"/>
                        <a:pt x="125" y="46"/>
                        <a:pt x="109" y="75"/>
                      </a:cubicBezTo>
                      <a:cubicBezTo>
                        <a:pt x="101" y="89"/>
                        <a:pt x="87" y="100"/>
                        <a:pt x="82" y="115"/>
                      </a:cubicBezTo>
                      <a:cubicBezTo>
                        <a:pt x="61" y="176"/>
                        <a:pt x="48" y="235"/>
                        <a:pt x="34" y="298"/>
                      </a:cubicBezTo>
                      <a:cubicBezTo>
                        <a:pt x="22" y="349"/>
                        <a:pt x="0" y="388"/>
                        <a:pt x="0" y="441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077" name="Rectangle 85"/>
              <p:cNvSpPr>
                <a:spLocks noChangeArrowheads="1"/>
              </p:cNvSpPr>
              <p:nvPr/>
            </p:nvSpPr>
            <p:spPr bwMode="auto">
              <a:xfrm>
                <a:off x="3150" y="2980"/>
                <a:ext cx="175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solidFill>
                      <a:srgbClr val="FF3399"/>
                    </a:solidFill>
                    <a:latin typeface="Comic Sans MS" pitchFamily="66" charset="0"/>
                  </a:rPr>
                  <a:t>2</a:t>
                </a:r>
              </a:p>
            </p:txBody>
          </p:sp>
        </p:grpSp>
        <p:sp>
          <p:nvSpPr>
            <p:cNvPr id="85104" name="Freeform 112"/>
            <p:cNvSpPr>
              <a:spLocks/>
            </p:cNvSpPr>
            <p:nvPr/>
          </p:nvSpPr>
          <p:spPr bwMode="auto">
            <a:xfrm>
              <a:off x="2872" y="2880"/>
              <a:ext cx="29" cy="4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" y="48"/>
                </a:cxn>
              </a:cxnLst>
              <a:rect l="0" t="0" r="r" b="b"/>
              <a:pathLst>
                <a:path w="29" h="48">
                  <a:moveTo>
                    <a:pt x="29" y="0"/>
                  </a:moveTo>
                  <a:cubicBezTo>
                    <a:pt x="0" y="43"/>
                    <a:pt x="1" y="24"/>
                    <a:pt x="1" y="48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106" name="Freeform 114"/>
            <p:cNvSpPr>
              <a:spLocks/>
            </p:cNvSpPr>
            <p:nvPr/>
          </p:nvSpPr>
          <p:spPr bwMode="auto">
            <a:xfrm>
              <a:off x="3046" y="3065"/>
              <a:ext cx="19" cy="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" y="48"/>
                </a:cxn>
              </a:cxnLst>
              <a:rect l="0" t="0" r="r" b="b"/>
              <a:pathLst>
                <a:path w="19" h="48">
                  <a:moveTo>
                    <a:pt x="19" y="0"/>
                  </a:moveTo>
                  <a:cubicBezTo>
                    <a:pt x="0" y="28"/>
                    <a:pt x="5" y="13"/>
                    <a:pt x="5" y="48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Title 67"/>
          <p:cNvSpPr>
            <a:spLocks noGrp="1"/>
          </p:cNvSpPr>
          <p:nvPr>
            <p:ph type="title"/>
          </p:nvPr>
        </p:nvSpPr>
        <p:spPr>
          <a:xfrm>
            <a:off x="198821" y="926319"/>
            <a:ext cx="3965574" cy="1514190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sr-Latn-RS" sz="20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Rekonstrukcija </a:t>
            </a:r>
            <a:r>
              <a:rPr lang="sr-Latn-R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jedrove membrane</a:t>
            </a:r>
            <a:r>
              <a:rPr lang="en-US" sz="20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  <a:r>
              <a:rPr lang="sr-Latn-R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br>
              <a:rPr lang="sr-Latn-R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sr-Latn-RS" sz="20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sr-Latn-RS" sz="20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sr-Latn-RS" sz="20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Ć</a:t>
            </a:r>
            <a:r>
              <a:rPr lang="sr-Latn-RS" sz="2000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elija </a:t>
            </a:r>
            <a:r>
              <a:rPr lang="sr-Latn-RS" sz="2000" dirty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se </a:t>
            </a:r>
            <a:r>
              <a:rPr lang="sr-Latn-RS" sz="2000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deli </a:t>
            </a:r>
            <a:r>
              <a:rPr lang="sr-Latn-RS" sz="2000" dirty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na dva dela, </a:t>
            </a:r>
            <a:r>
              <a:rPr lang="sr-Latn-RS" sz="2000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deleći i  citoplazmu  sa 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sr-Latn-RS" sz="2000" dirty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organelama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.</a:t>
            </a:r>
            <a:r>
              <a:rPr lang="sr-Latn-RS" sz="2000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sr-Latn-RS" sz="2000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sr-Latn-RS" sz="2000" dirty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sr-Latn-RS" sz="2000" dirty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sr-Latn-RS" sz="2000" dirty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 </a:t>
            </a:r>
            <a:endParaRPr lang="en-US" sz="2000" dirty="0"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770313" y="205227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u="sng" dirty="0" err="1" smtClean="0">
                <a:solidFill>
                  <a:srgbClr val="002060"/>
                </a:solidFill>
                <a:ea typeface="+mj-ea"/>
                <a:cs typeface="Times New Roman" pitchFamily="18" charset="0"/>
              </a:rPr>
              <a:t>Telofaza</a:t>
            </a:r>
            <a:r>
              <a:rPr lang="en-US" sz="2800" u="sng" dirty="0" smtClean="0">
                <a:solidFill>
                  <a:srgbClr val="002060"/>
                </a:solidFill>
                <a:ea typeface="+mj-ea"/>
                <a:cs typeface="Times New Roman" pitchFamily="18" charset="0"/>
              </a:rPr>
              <a:t> I</a:t>
            </a:r>
            <a:r>
              <a:rPr lang="en-US" sz="2800" dirty="0" smtClean="0">
                <a:solidFill>
                  <a:srgbClr val="002060"/>
                </a:solidFill>
                <a:ea typeface="+mj-ea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ea typeface="+mj-ea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58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57200"/>
            <a:ext cx="6952488" cy="1143000"/>
          </a:xfrm>
        </p:spPr>
        <p:txBody>
          <a:bodyPr>
            <a:normAutofit/>
          </a:bodyPr>
          <a:lstStyle/>
          <a:p>
            <a:pPr algn="l"/>
            <a:r>
              <a:rPr lang="sr-Latn-RS" sz="2800" u="sng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Interkineza</a:t>
            </a:r>
            <a:endParaRPr lang="en-US" sz="2800" u="sng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077200" cy="4525963"/>
          </a:xfrm>
        </p:spPr>
        <p:txBody>
          <a:bodyPr>
            <a:normAutofit/>
          </a:bodyPr>
          <a:lstStyle/>
          <a:p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Period između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mejoze I i mejoze II</a:t>
            </a: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Traje veoma kratko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U ovom periodu ćelija može da dosintetiše </a:t>
            </a: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enzime ako su joj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potrebni za mejozu II</a:t>
            </a: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000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sr-Latn-RS" sz="2000" u="sng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sr-Latn-RS" sz="2000" u="sng" dirty="0">
                <a:solidFill>
                  <a:srgbClr val="002060"/>
                </a:solidFill>
                <a:cs typeface="Times New Roman" pitchFamily="18" charset="0"/>
              </a:rPr>
              <a:t>N</a:t>
            </a:r>
            <a:r>
              <a:rPr lang="sr-Latn-RS" sz="2000" u="sng" dirty="0" smtClean="0">
                <a:solidFill>
                  <a:srgbClr val="002060"/>
                </a:solidFill>
                <a:cs typeface="Times New Roman" pitchFamily="18" charset="0"/>
              </a:rPr>
              <a:t>ema replikacije DNK u ovoj fazi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!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sr-Latn-RS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675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sr-Latn-R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MEJOZA II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420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4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MEJOZA je </a:t>
            </a:r>
            <a:r>
              <a:rPr lang="en-US" sz="2800" dirty="0" err="1">
                <a:solidFill>
                  <a:srgbClr val="002060"/>
                </a:solidFill>
              </a:rPr>
              <a:t>ćelijska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deoba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sr-Latn-RS" sz="2800" dirty="0" smtClean="0">
                <a:solidFill>
                  <a:srgbClr val="002060"/>
                </a:solidFill>
              </a:rPr>
              <a:t>kojom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sr-Latn-RS" sz="2800" b="1" dirty="0" smtClean="0">
                <a:solidFill>
                  <a:srgbClr val="002060"/>
                </a:solidFill>
              </a:rPr>
              <a:t>nastaju </a:t>
            </a:r>
            <a:r>
              <a:rPr lang="en-US" sz="2800" b="1" dirty="0" err="1" smtClean="0">
                <a:solidFill>
                  <a:srgbClr val="002060"/>
                </a:solidFill>
              </a:rPr>
              <a:t>polne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ćelije</a:t>
            </a:r>
            <a:r>
              <a:rPr lang="sr-Latn-RS" sz="28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sr-Latn-RS" sz="2800" dirty="0" smtClean="0">
                <a:solidFill>
                  <a:srgbClr val="002060"/>
                </a:solidFill>
              </a:rPr>
              <a:t>tj. gamete.</a:t>
            </a:r>
          </a:p>
          <a:p>
            <a:pPr marL="0" indent="0" algn="ctr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MEJOZA </a:t>
            </a:r>
            <a:r>
              <a:rPr lang="en-US" sz="2800" dirty="0" err="1">
                <a:solidFill>
                  <a:srgbClr val="002060"/>
                </a:solidFill>
              </a:rPr>
              <a:t>obezbedjuje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redukciju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broja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002060"/>
                </a:solidFill>
              </a:rPr>
              <a:t>hromozoma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diploidnog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b="1" dirty="0">
                <a:solidFill>
                  <a:srgbClr val="002060"/>
                </a:solidFill>
              </a:rPr>
              <a:t>2n</a:t>
            </a:r>
            <a:r>
              <a:rPr lang="en-US" sz="2800" dirty="0">
                <a:solidFill>
                  <a:srgbClr val="002060"/>
                </a:solidFill>
              </a:rPr>
              <a:t>) </a:t>
            </a:r>
            <a:r>
              <a:rPr lang="en-US" sz="2800" dirty="0" err="1">
                <a:solidFill>
                  <a:srgbClr val="002060"/>
                </a:solidFill>
              </a:rPr>
              <a:t>na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haploidni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b="1" dirty="0">
                <a:solidFill>
                  <a:srgbClr val="002060"/>
                </a:solidFill>
              </a:rPr>
              <a:t>n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sr-Latn-RS" sz="28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MEJOZA </a:t>
            </a:r>
            <a:r>
              <a:rPr lang="en-US" sz="2800" dirty="0" err="1">
                <a:solidFill>
                  <a:srgbClr val="002060"/>
                </a:solidFill>
              </a:rPr>
              <a:t>obuhvata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dve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ćelijske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deobe</a:t>
            </a:r>
            <a:r>
              <a:rPr lang="en-US" sz="2800" dirty="0">
                <a:solidFill>
                  <a:srgbClr val="002060"/>
                </a:solidFill>
              </a:rPr>
              <a:t> : </a:t>
            </a: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Mejozu</a:t>
            </a:r>
            <a:r>
              <a:rPr lang="sr-Latn-R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I </a:t>
            </a:r>
            <a:r>
              <a:rPr lang="en-US" sz="2800" dirty="0" err="1" smtClean="0">
                <a:solidFill>
                  <a:srgbClr val="002060"/>
                </a:solidFill>
              </a:rPr>
              <a:t>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sr-Latn-RS" sz="2800" b="1" dirty="0" err="1">
                <a:solidFill>
                  <a:srgbClr val="002060"/>
                </a:solidFill>
              </a:rPr>
              <a:t>M</a:t>
            </a:r>
            <a:r>
              <a:rPr lang="en-US" sz="2800" b="1" dirty="0" err="1" smtClean="0">
                <a:solidFill>
                  <a:srgbClr val="002060"/>
                </a:solidFill>
              </a:rPr>
              <a:t>ejozu</a:t>
            </a:r>
            <a:r>
              <a:rPr lang="en-US" sz="2800" b="1" dirty="0" smtClean="0">
                <a:solidFill>
                  <a:srgbClr val="002060"/>
                </a:solidFill>
              </a:rPr>
              <a:t> II</a:t>
            </a:r>
            <a:r>
              <a:rPr lang="sr-Latn-R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149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498080" cy="5410200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U MEJOZI II se redukuje broj DNK MOLEKULA u svakom hromozomu.</a:t>
            </a:r>
          </a:p>
          <a:p>
            <a:pPr algn="just"/>
            <a:endParaRPr lang="sr-Latn-RS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Naziva se i 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ekvaciona 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deoba i slična je mitozi.</a:t>
            </a:r>
          </a:p>
          <a:p>
            <a:pPr>
              <a:buNone/>
            </a:pPr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sr-Latn-RS" sz="2400" u="sng" dirty="0" smtClean="0">
                <a:solidFill>
                  <a:srgbClr val="002060"/>
                </a:solidFill>
                <a:cs typeface="Times New Roman" pitchFamily="18" charset="0"/>
              </a:rPr>
              <a:t>Faze u MEJOZI II:</a:t>
            </a:r>
            <a:endParaRPr lang="sr-Latn-RS" sz="2400" u="sng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- profaza 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- metafaza 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- anafaza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- telofaza </a:t>
            </a:r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66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76200"/>
            <a:ext cx="5143500" cy="1554162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sr-Latn-RS" sz="3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en-US" sz="2800" u="sng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Profaza</a:t>
            </a:r>
            <a:r>
              <a:rPr lang="en-US" sz="2800" u="sng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II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05000"/>
            <a:ext cx="7010400" cy="3657600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Traje 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veoma kratko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Jedarna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 membrana i nukleolus iščezavaju</a:t>
            </a: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P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onovo se formira deobno vreteno</a:t>
            </a: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04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219200" y="1125538"/>
            <a:ext cx="2376488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6200000">
            <a:off x="2227263" y="1198563"/>
            <a:ext cx="215900" cy="215900"/>
            <a:chOff x="1202" y="3067"/>
            <a:chExt cx="181" cy="182"/>
          </a:xfrm>
        </p:grpSpPr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10654306">
            <a:off x="2298700" y="3214688"/>
            <a:ext cx="215900" cy="215900"/>
            <a:chOff x="1202" y="3067"/>
            <a:chExt cx="181" cy="182"/>
          </a:xfrm>
        </p:grpSpPr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371725" y="1343025"/>
            <a:ext cx="142875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227263" y="1343025"/>
            <a:ext cx="4318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011363" y="1343025"/>
            <a:ext cx="8636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1866900" y="1343025"/>
            <a:ext cx="1150938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1579563" y="1343025"/>
            <a:ext cx="161925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1290638" y="4076700"/>
            <a:ext cx="2376487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 rot="16200000">
            <a:off x="2298700" y="4149725"/>
            <a:ext cx="215900" cy="215900"/>
            <a:chOff x="1202" y="3067"/>
            <a:chExt cx="181" cy="182"/>
          </a:xfrm>
        </p:grpSpPr>
        <p:sp>
          <p:nvSpPr>
            <p:cNvPr id="18460" name="AutoShape 28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 rot="10654306">
            <a:off x="2370138" y="6165850"/>
            <a:ext cx="215900" cy="215900"/>
            <a:chOff x="1202" y="3067"/>
            <a:chExt cx="181" cy="182"/>
          </a:xfrm>
        </p:grpSpPr>
        <p:sp>
          <p:nvSpPr>
            <p:cNvPr id="18463" name="AutoShape 31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AutoShape 32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2443163" y="4294188"/>
            <a:ext cx="142875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>
            <a:off x="2298700" y="4294188"/>
            <a:ext cx="43180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2082800" y="4294188"/>
            <a:ext cx="86360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>
            <a:off x="1938338" y="4294188"/>
            <a:ext cx="1150937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>
            <a:off x="1651000" y="4294188"/>
            <a:ext cx="161925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60"/>
          <p:cNvGrpSpPr>
            <a:grpSpLocks/>
          </p:cNvGrpSpPr>
          <p:nvPr/>
        </p:nvGrpSpPr>
        <p:grpSpPr bwMode="auto">
          <a:xfrm>
            <a:off x="1857375" y="1376363"/>
            <a:ext cx="1044575" cy="1851025"/>
            <a:chOff x="1170" y="867"/>
            <a:chExt cx="658" cy="1166"/>
          </a:xfrm>
        </p:grpSpPr>
        <p:sp>
          <p:nvSpPr>
            <p:cNvPr id="18570" name="Freeform 138"/>
            <p:cNvSpPr>
              <a:spLocks/>
            </p:cNvSpPr>
            <p:nvPr/>
          </p:nvSpPr>
          <p:spPr bwMode="auto">
            <a:xfrm>
              <a:off x="1170" y="867"/>
              <a:ext cx="344" cy="576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222" y="105"/>
                </a:cxn>
                <a:cxn ang="0">
                  <a:pos x="169" y="151"/>
                </a:cxn>
                <a:cxn ang="0">
                  <a:pos x="158" y="169"/>
                </a:cxn>
                <a:cxn ang="0">
                  <a:pos x="140" y="180"/>
                </a:cxn>
                <a:cxn ang="0">
                  <a:pos x="129" y="204"/>
                </a:cxn>
                <a:cxn ang="0">
                  <a:pos x="105" y="238"/>
                </a:cxn>
                <a:cxn ang="0">
                  <a:pos x="47" y="343"/>
                </a:cxn>
                <a:cxn ang="0">
                  <a:pos x="30" y="425"/>
                </a:cxn>
                <a:cxn ang="0">
                  <a:pos x="1" y="512"/>
                </a:cxn>
                <a:cxn ang="0">
                  <a:pos x="1" y="576"/>
                </a:cxn>
              </a:cxnLst>
              <a:rect l="0" t="0" r="r" b="b"/>
              <a:pathLst>
                <a:path w="344" h="576">
                  <a:moveTo>
                    <a:pt x="344" y="0"/>
                  </a:moveTo>
                  <a:cubicBezTo>
                    <a:pt x="298" y="30"/>
                    <a:pt x="267" y="74"/>
                    <a:pt x="222" y="105"/>
                  </a:cubicBezTo>
                  <a:cubicBezTo>
                    <a:pt x="207" y="126"/>
                    <a:pt x="191" y="138"/>
                    <a:pt x="169" y="151"/>
                  </a:cubicBezTo>
                  <a:cubicBezTo>
                    <a:pt x="165" y="157"/>
                    <a:pt x="163" y="164"/>
                    <a:pt x="158" y="169"/>
                  </a:cubicBezTo>
                  <a:cubicBezTo>
                    <a:pt x="153" y="174"/>
                    <a:pt x="144" y="175"/>
                    <a:pt x="140" y="180"/>
                  </a:cubicBezTo>
                  <a:cubicBezTo>
                    <a:pt x="134" y="187"/>
                    <a:pt x="134" y="196"/>
                    <a:pt x="129" y="204"/>
                  </a:cubicBezTo>
                  <a:cubicBezTo>
                    <a:pt x="122" y="216"/>
                    <a:pt x="105" y="238"/>
                    <a:pt x="105" y="238"/>
                  </a:cubicBezTo>
                  <a:cubicBezTo>
                    <a:pt x="97" y="266"/>
                    <a:pt x="65" y="317"/>
                    <a:pt x="47" y="343"/>
                  </a:cubicBezTo>
                  <a:cubicBezTo>
                    <a:pt x="37" y="372"/>
                    <a:pt x="37" y="394"/>
                    <a:pt x="30" y="425"/>
                  </a:cubicBezTo>
                  <a:cubicBezTo>
                    <a:pt x="24" y="453"/>
                    <a:pt x="3" y="483"/>
                    <a:pt x="1" y="512"/>
                  </a:cubicBezTo>
                  <a:cubicBezTo>
                    <a:pt x="0" y="533"/>
                    <a:pt x="1" y="555"/>
                    <a:pt x="1" y="576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71" name="Freeform 139"/>
            <p:cNvSpPr>
              <a:spLocks/>
            </p:cNvSpPr>
            <p:nvPr/>
          </p:nvSpPr>
          <p:spPr bwMode="auto">
            <a:xfrm>
              <a:off x="1508" y="879"/>
              <a:ext cx="320" cy="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40"/>
                </a:cxn>
                <a:cxn ang="0">
                  <a:pos x="105" y="104"/>
                </a:cxn>
                <a:cxn ang="0">
                  <a:pos x="151" y="151"/>
                </a:cxn>
                <a:cxn ang="0">
                  <a:pos x="186" y="203"/>
                </a:cxn>
                <a:cxn ang="0">
                  <a:pos x="215" y="256"/>
                </a:cxn>
                <a:cxn ang="0">
                  <a:pos x="239" y="290"/>
                </a:cxn>
                <a:cxn ang="0">
                  <a:pos x="285" y="378"/>
                </a:cxn>
                <a:cxn ang="0">
                  <a:pos x="314" y="488"/>
                </a:cxn>
                <a:cxn ang="0">
                  <a:pos x="320" y="587"/>
                </a:cxn>
              </a:cxnLst>
              <a:rect l="0" t="0" r="r" b="b"/>
              <a:pathLst>
                <a:path w="320" h="587">
                  <a:moveTo>
                    <a:pt x="0" y="0"/>
                  </a:moveTo>
                  <a:cubicBezTo>
                    <a:pt x="27" y="8"/>
                    <a:pt x="27" y="19"/>
                    <a:pt x="41" y="40"/>
                  </a:cubicBezTo>
                  <a:cubicBezTo>
                    <a:pt x="58" y="66"/>
                    <a:pt x="85" y="80"/>
                    <a:pt x="105" y="104"/>
                  </a:cubicBezTo>
                  <a:cubicBezTo>
                    <a:pt x="120" y="123"/>
                    <a:pt x="131" y="137"/>
                    <a:pt x="151" y="151"/>
                  </a:cubicBezTo>
                  <a:cubicBezTo>
                    <a:pt x="165" y="171"/>
                    <a:pt x="169" y="186"/>
                    <a:pt x="186" y="203"/>
                  </a:cubicBezTo>
                  <a:cubicBezTo>
                    <a:pt x="193" y="223"/>
                    <a:pt x="203" y="239"/>
                    <a:pt x="215" y="256"/>
                  </a:cubicBezTo>
                  <a:cubicBezTo>
                    <a:pt x="223" y="268"/>
                    <a:pt x="239" y="290"/>
                    <a:pt x="239" y="290"/>
                  </a:cubicBezTo>
                  <a:cubicBezTo>
                    <a:pt x="248" y="324"/>
                    <a:pt x="271" y="347"/>
                    <a:pt x="285" y="378"/>
                  </a:cubicBezTo>
                  <a:cubicBezTo>
                    <a:pt x="301" y="414"/>
                    <a:pt x="308" y="450"/>
                    <a:pt x="314" y="488"/>
                  </a:cubicBezTo>
                  <a:cubicBezTo>
                    <a:pt x="320" y="576"/>
                    <a:pt x="320" y="543"/>
                    <a:pt x="320" y="587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Freeform 140"/>
            <p:cNvSpPr>
              <a:spLocks/>
            </p:cNvSpPr>
            <p:nvPr/>
          </p:nvSpPr>
          <p:spPr bwMode="auto">
            <a:xfrm>
              <a:off x="1176" y="1466"/>
              <a:ext cx="303" cy="5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151"/>
                </a:cxn>
                <a:cxn ang="0">
                  <a:pos x="88" y="239"/>
                </a:cxn>
                <a:cxn ang="0">
                  <a:pos x="123" y="332"/>
                </a:cxn>
                <a:cxn ang="0">
                  <a:pos x="146" y="384"/>
                </a:cxn>
                <a:cxn ang="0">
                  <a:pos x="222" y="506"/>
                </a:cxn>
                <a:cxn ang="0">
                  <a:pos x="303" y="565"/>
                </a:cxn>
              </a:cxnLst>
              <a:rect l="0" t="0" r="r" b="b"/>
              <a:pathLst>
                <a:path w="303" h="565">
                  <a:moveTo>
                    <a:pt x="0" y="0"/>
                  </a:moveTo>
                  <a:cubicBezTo>
                    <a:pt x="12" y="48"/>
                    <a:pt x="24" y="110"/>
                    <a:pt x="53" y="151"/>
                  </a:cubicBezTo>
                  <a:cubicBezTo>
                    <a:pt x="63" y="182"/>
                    <a:pt x="70" y="212"/>
                    <a:pt x="88" y="239"/>
                  </a:cubicBezTo>
                  <a:cubicBezTo>
                    <a:pt x="97" y="272"/>
                    <a:pt x="104" y="304"/>
                    <a:pt x="123" y="332"/>
                  </a:cubicBezTo>
                  <a:cubicBezTo>
                    <a:pt x="129" y="352"/>
                    <a:pt x="134" y="367"/>
                    <a:pt x="146" y="384"/>
                  </a:cubicBezTo>
                  <a:cubicBezTo>
                    <a:pt x="160" y="427"/>
                    <a:pt x="185" y="477"/>
                    <a:pt x="222" y="506"/>
                  </a:cubicBezTo>
                  <a:cubicBezTo>
                    <a:pt x="248" y="527"/>
                    <a:pt x="279" y="541"/>
                    <a:pt x="303" y="565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Freeform 141"/>
            <p:cNvSpPr>
              <a:spLocks/>
            </p:cNvSpPr>
            <p:nvPr/>
          </p:nvSpPr>
          <p:spPr bwMode="auto">
            <a:xfrm>
              <a:off x="1502" y="1460"/>
              <a:ext cx="326" cy="573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285" y="146"/>
                </a:cxn>
                <a:cxn ang="0">
                  <a:pos x="192" y="355"/>
                </a:cxn>
                <a:cxn ang="0">
                  <a:pos x="157" y="408"/>
                </a:cxn>
                <a:cxn ang="0">
                  <a:pos x="122" y="443"/>
                </a:cxn>
                <a:cxn ang="0">
                  <a:pos x="18" y="553"/>
                </a:cxn>
                <a:cxn ang="0">
                  <a:pos x="0" y="571"/>
                </a:cxn>
              </a:cxnLst>
              <a:rect l="0" t="0" r="r" b="b"/>
              <a:pathLst>
                <a:path w="326" h="573">
                  <a:moveTo>
                    <a:pt x="326" y="0"/>
                  </a:moveTo>
                  <a:cubicBezTo>
                    <a:pt x="313" y="49"/>
                    <a:pt x="301" y="98"/>
                    <a:pt x="285" y="146"/>
                  </a:cubicBezTo>
                  <a:cubicBezTo>
                    <a:pt x="274" y="226"/>
                    <a:pt x="238" y="290"/>
                    <a:pt x="192" y="355"/>
                  </a:cubicBezTo>
                  <a:cubicBezTo>
                    <a:pt x="179" y="373"/>
                    <a:pt x="174" y="391"/>
                    <a:pt x="157" y="408"/>
                  </a:cubicBezTo>
                  <a:cubicBezTo>
                    <a:pt x="145" y="420"/>
                    <a:pt x="131" y="429"/>
                    <a:pt x="122" y="443"/>
                  </a:cubicBezTo>
                  <a:cubicBezTo>
                    <a:pt x="92" y="487"/>
                    <a:pt x="61" y="522"/>
                    <a:pt x="18" y="553"/>
                  </a:cubicBezTo>
                  <a:cubicBezTo>
                    <a:pt x="5" y="573"/>
                    <a:pt x="13" y="571"/>
                    <a:pt x="0" y="571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93"/>
          <p:cNvGrpSpPr>
            <a:grpSpLocks/>
          </p:cNvGrpSpPr>
          <p:nvPr/>
        </p:nvGrpSpPr>
        <p:grpSpPr bwMode="auto">
          <a:xfrm>
            <a:off x="1895475" y="4332288"/>
            <a:ext cx="1117600" cy="1874837"/>
            <a:chOff x="1194" y="2729"/>
            <a:chExt cx="704" cy="1181"/>
          </a:xfrm>
        </p:grpSpPr>
        <p:sp>
          <p:nvSpPr>
            <p:cNvPr id="18574" name="Freeform 142"/>
            <p:cNvSpPr>
              <a:spLocks/>
            </p:cNvSpPr>
            <p:nvPr/>
          </p:nvSpPr>
          <p:spPr bwMode="auto">
            <a:xfrm>
              <a:off x="1194" y="2735"/>
              <a:ext cx="363" cy="581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37" y="34"/>
                </a:cxn>
                <a:cxn ang="0">
                  <a:pos x="291" y="104"/>
                </a:cxn>
                <a:cxn ang="0">
                  <a:pos x="273" y="116"/>
                </a:cxn>
                <a:cxn ang="0">
                  <a:pos x="238" y="151"/>
                </a:cxn>
                <a:cxn ang="0">
                  <a:pos x="221" y="162"/>
                </a:cxn>
                <a:cxn ang="0">
                  <a:pos x="163" y="226"/>
                </a:cxn>
                <a:cxn ang="0">
                  <a:pos x="134" y="261"/>
                </a:cxn>
                <a:cxn ang="0">
                  <a:pos x="87" y="331"/>
                </a:cxn>
                <a:cxn ang="0">
                  <a:pos x="23" y="436"/>
                </a:cxn>
                <a:cxn ang="0">
                  <a:pos x="0" y="581"/>
                </a:cxn>
              </a:cxnLst>
              <a:rect l="0" t="0" r="r" b="b"/>
              <a:pathLst>
                <a:path w="363" h="581">
                  <a:moveTo>
                    <a:pt x="361" y="0"/>
                  </a:moveTo>
                  <a:cubicBezTo>
                    <a:pt x="350" y="32"/>
                    <a:pt x="363" y="3"/>
                    <a:pt x="337" y="34"/>
                  </a:cubicBezTo>
                  <a:cubicBezTo>
                    <a:pt x="320" y="55"/>
                    <a:pt x="306" y="81"/>
                    <a:pt x="291" y="104"/>
                  </a:cubicBezTo>
                  <a:cubicBezTo>
                    <a:pt x="287" y="110"/>
                    <a:pt x="278" y="111"/>
                    <a:pt x="273" y="116"/>
                  </a:cubicBezTo>
                  <a:cubicBezTo>
                    <a:pt x="261" y="127"/>
                    <a:pt x="252" y="142"/>
                    <a:pt x="238" y="151"/>
                  </a:cubicBezTo>
                  <a:cubicBezTo>
                    <a:pt x="232" y="155"/>
                    <a:pt x="226" y="158"/>
                    <a:pt x="221" y="162"/>
                  </a:cubicBezTo>
                  <a:cubicBezTo>
                    <a:pt x="198" y="182"/>
                    <a:pt x="189" y="209"/>
                    <a:pt x="163" y="226"/>
                  </a:cubicBezTo>
                  <a:cubicBezTo>
                    <a:pt x="130" y="291"/>
                    <a:pt x="172" y="219"/>
                    <a:pt x="134" y="261"/>
                  </a:cubicBezTo>
                  <a:cubicBezTo>
                    <a:pt x="116" y="281"/>
                    <a:pt x="103" y="309"/>
                    <a:pt x="87" y="331"/>
                  </a:cubicBezTo>
                  <a:cubicBezTo>
                    <a:pt x="74" y="369"/>
                    <a:pt x="37" y="397"/>
                    <a:pt x="23" y="436"/>
                  </a:cubicBezTo>
                  <a:cubicBezTo>
                    <a:pt x="4" y="490"/>
                    <a:pt x="0" y="522"/>
                    <a:pt x="0" y="581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Freeform 143"/>
            <p:cNvSpPr>
              <a:spLocks/>
            </p:cNvSpPr>
            <p:nvPr/>
          </p:nvSpPr>
          <p:spPr bwMode="auto">
            <a:xfrm>
              <a:off x="1560" y="2729"/>
              <a:ext cx="326" cy="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87"/>
                </a:cxn>
                <a:cxn ang="0">
                  <a:pos x="99" y="122"/>
                </a:cxn>
                <a:cxn ang="0">
                  <a:pos x="146" y="192"/>
                </a:cxn>
                <a:cxn ang="0">
                  <a:pos x="204" y="262"/>
                </a:cxn>
                <a:cxn ang="0">
                  <a:pos x="239" y="337"/>
                </a:cxn>
                <a:cxn ang="0">
                  <a:pos x="280" y="424"/>
                </a:cxn>
                <a:cxn ang="0">
                  <a:pos x="320" y="541"/>
                </a:cxn>
                <a:cxn ang="0">
                  <a:pos x="326" y="605"/>
                </a:cxn>
              </a:cxnLst>
              <a:rect l="0" t="0" r="r" b="b"/>
              <a:pathLst>
                <a:path w="326" h="605">
                  <a:moveTo>
                    <a:pt x="0" y="0"/>
                  </a:moveTo>
                  <a:cubicBezTo>
                    <a:pt x="12" y="33"/>
                    <a:pt x="46" y="63"/>
                    <a:pt x="70" y="87"/>
                  </a:cubicBezTo>
                  <a:cubicBezTo>
                    <a:pt x="133" y="150"/>
                    <a:pt x="37" y="78"/>
                    <a:pt x="99" y="122"/>
                  </a:cubicBezTo>
                  <a:cubicBezTo>
                    <a:pt x="112" y="140"/>
                    <a:pt x="129" y="175"/>
                    <a:pt x="146" y="192"/>
                  </a:cubicBezTo>
                  <a:cubicBezTo>
                    <a:pt x="165" y="211"/>
                    <a:pt x="193" y="237"/>
                    <a:pt x="204" y="262"/>
                  </a:cubicBezTo>
                  <a:cubicBezTo>
                    <a:pt x="217" y="289"/>
                    <a:pt x="221" y="312"/>
                    <a:pt x="239" y="337"/>
                  </a:cubicBezTo>
                  <a:cubicBezTo>
                    <a:pt x="249" y="367"/>
                    <a:pt x="262" y="398"/>
                    <a:pt x="280" y="424"/>
                  </a:cubicBezTo>
                  <a:cubicBezTo>
                    <a:pt x="293" y="463"/>
                    <a:pt x="309" y="501"/>
                    <a:pt x="320" y="541"/>
                  </a:cubicBezTo>
                  <a:cubicBezTo>
                    <a:pt x="326" y="597"/>
                    <a:pt x="326" y="576"/>
                    <a:pt x="326" y="605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Freeform 144"/>
            <p:cNvSpPr>
              <a:spLocks/>
            </p:cNvSpPr>
            <p:nvPr/>
          </p:nvSpPr>
          <p:spPr bwMode="auto">
            <a:xfrm>
              <a:off x="1200" y="3328"/>
              <a:ext cx="326" cy="5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2"/>
                </a:cxn>
                <a:cxn ang="0">
                  <a:pos x="58" y="140"/>
                </a:cxn>
                <a:cxn ang="0">
                  <a:pos x="81" y="175"/>
                </a:cxn>
                <a:cxn ang="0">
                  <a:pos x="128" y="279"/>
                </a:cxn>
                <a:cxn ang="0">
                  <a:pos x="151" y="332"/>
                </a:cxn>
                <a:cxn ang="0">
                  <a:pos x="174" y="401"/>
                </a:cxn>
                <a:cxn ang="0">
                  <a:pos x="279" y="529"/>
                </a:cxn>
                <a:cxn ang="0">
                  <a:pos x="326" y="564"/>
                </a:cxn>
              </a:cxnLst>
              <a:rect l="0" t="0" r="r" b="b"/>
              <a:pathLst>
                <a:path w="326" h="564">
                  <a:moveTo>
                    <a:pt x="0" y="0"/>
                  </a:moveTo>
                  <a:cubicBezTo>
                    <a:pt x="7" y="20"/>
                    <a:pt x="11" y="35"/>
                    <a:pt x="23" y="52"/>
                  </a:cubicBezTo>
                  <a:cubicBezTo>
                    <a:pt x="29" y="69"/>
                    <a:pt x="49" y="128"/>
                    <a:pt x="58" y="140"/>
                  </a:cubicBezTo>
                  <a:cubicBezTo>
                    <a:pt x="63" y="148"/>
                    <a:pt x="77" y="166"/>
                    <a:pt x="81" y="175"/>
                  </a:cubicBezTo>
                  <a:cubicBezTo>
                    <a:pt x="97" y="210"/>
                    <a:pt x="106" y="247"/>
                    <a:pt x="128" y="279"/>
                  </a:cubicBezTo>
                  <a:cubicBezTo>
                    <a:pt x="135" y="299"/>
                    <a:pt x="143" y="313"/>
                    <a:pt x="151" y="332"/>
                  </a:cubicBezTo>
                  <a:cubicBezTo>
                    <a:pt x="161" y="354"/>
                    <a:pt x="163" y="380"/>
                    <a:pt x="174" y="401"/>
                  </a:cubicBezTo>
                  <a:cubicBezTo>
                    <a:pt x="201" y="453"/>
                    <a:pt x="229" y="496"/>
                    <a:pt x="279" y="529"/>
                  </a:cubicBezTo>
                  <a:cubicBezTo>
                    <a:pt x="296" y="540"/>
                    <a:pt x="308" y="556"/>
                    <a:pt x="326" y="564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Freeform 145"/>
            <p:cNvSpPr>
              <a:spLocks/>
            </p:cNvSpPr>
            <p:nvPr/>
          </p:nvSpPr>
          <p:spPr bwMode="auto">
            <a:xfrm>
              <a:off x="1560" y="3322"/>
              <a:ext cx="338" cy="588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09" y="146"/>
                </a:cxn>
                <a:cxn ang="0">
                  <a:pos x="297" y="181"/>
                </a:cxn>
                <a:cxn ang="0">
                  <a:pos x="274" y="215"/>
                </a:cxn>
                <a:cxn ang="0">
                  <a:pos x="181" y="349"/>
                </a:cxn>
                <a:cxn ang="0">
                  <a:pos x="123" y="419"/>
                </a:cxn>
                <a:cxn ang="0">
                  <a:pos x="82" y="471"/>
                </a:cxn>
                <a:cxn ang="0">
                  <a:pos x="12" y="553"/>
                </a:cxn>
                <a:cxn ang="0">
                  <a:pos x="0" y="588"/>
                </a:cxn>
              </a:cxnLst>
              <a:rect l="0" t="0" r="r" b="b"/>
              <a:pathLst>
                <a:path w="338" h="588">
                  <a:moveTo>
                    <a:pt x="338" y="0"/>
                  </a:moveTo>
                  <a:cubicBezTo>
                    <a:pt x="332" y="49"/>
                    <a:pt x="324" y="98"/>
                    <a:pt x="309" y="146"/>
                  </a:cubicBezTo>
                  <a:cubicBezTo>
                    <a:pt x="305" y="158"/>
                    <a:pt x="304" y="171"/>
                    <a:pt x="297" y="181"/>
                  </a:cubicBezTo>
                  <a:cubicBezTo>
                    <a:pt x="289" y="192"/>
                    <a:pt x="274" y="215"/>
                    <a:pt x="274" y="215"/>
                  </a:cubicBezTo>
                  <a:cubicBezTo>
                    <a:pt x="261" y="252"/>
                    <a:pt x="216" y="337"/>
                    <a:pt x="181" y="349"/>
                  </a:cubicBezTo>
                  <a:cubicBezTo>
                    <a:pt x="161" y="377"/>
                    <a:pt x="150" y="400"/>
                    <a:pt x="123" y="419"/>
                  </a:cubicBezTo>
                  <a:cubicBezTo>
                    <a:pt x="109" y="440"/>
                    <a:pt x="103" y="457"/>
                    <a:pt x="82" y="471"/>
                  </a:cubicBezTo>
                  <a:cubicBezTo>
                    <a:pt x="62" y="501"/>
                    <a:pt x="42" y="533"/>
                    <a:pt x="12" y="553"/>
                  </a:cubicBezTo>
                  <a:cubicBezTo>
                    <a:pt x="8" y="565"/>
                    <a:pt x="0" y="588"/>
                    <a:pt x="0" y="588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6"/>
          <p:cNvGrpSpPr>
            <a:grpSpLocks/>
          </p:cNvGrpSpPr>
          <p:nvPr/>
        </p:nvGrpSpPr>
        <p:grpSpPr bwMode="auto">
          <a:xfrm>
            <a:off x="1651000" y="1916113"/>
            <a:ext cx="1585913" cy="708025"/>
            <a:chOff x="1040" y="1207"/>
            <a:chExt cx="999" cy="446"/>
          </a:xfrm>
        </p:grpSpPr>
        <p:grpSp>
          <p:nvGrpSpPr>
            <p:cNvPr id="9" name="Group 158"/>
            <p:cNvGrpSpPr>
              <a:grpSpLocks/>
            </p:cNvGrpSpPr>
            <p:nvPr/>
          </p:nvGrpSpPr>
          <p:grpSpPr bwMode="auto">
            <a:xfrm>
              <a:off x="1040" y="1207"/>
              <a:ext cx="999" cy="446"/>
              <a:chOff x="1040" y="1207"/>
              <a:chExt cx="999" cy="446"/>
            </a:xfrm>
          </p:grpSpPr>
          <p:sp>
            <p:nvSpPr>
              <p:cNvPr id="18436" name="Text Box 4"/>
              <p:cNvSpPr txBox="1">
                <a:spLocks noChangeArrowheads="1"/>
              </p:cNvSpPr>
              <p:nvPr/>
            </p:nvSpPr>
            <p:spPr bwMode="auto">
              <a:xfrm>
                <a:off x="1857" y="1480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18437" name="Text Box 5"/>
              <p:cNvSpPr txBox="1">
                <a:spLocks noChangeArrowheads="1"/>
              </p:cNvSpPr>
              <p:nvPr/>
            </p:nvSpPr>
            <p:spPr bwMode="auto">
              <a:xfrm>
                <a:off x="1040" y="1207"/>
                <a:ext cx="18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solidFill>
                      <a:srgbClr val="FF3399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 rot="16200000">
                <a:off x="1122" y="1293"/>
                <a:ext cx="150" cy="313"/>
                <a:chOff x="1687" y="3117"/>
                <a:chExt cx="156" cy="441"/>
              </a:xfrm>
            </p:grpSpPr>
            <p:sp>
              <p:nvSpPr>
                <p:cNvPr id="18450" name="Freeform 18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29" cy="4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7"/>
                    </a:cxn>
                    <a:cxn ang="0">
                      <a:pos x="48" y="102"/>
                    </a:cxn>
                    <a:cxn ang="0">
                      <a:pos x="129" y="441"/>
                    </a:cxn>
                  </a:cxnLst>
                  <a:rect l="0" t="0" r="r" b="b"/>
                  <a:pathLst>
                    <a:path w="129" h="441">
                      <a:moveTo>
                        <a:pt x="0" y="0"/>
                      </a:moveTo>
                      <a:cubicBezTo>
                        <a:pt x="7" y="2"/>
                        <a:pt x="16" y="1"/>
                        <a:pt x="21" y="7"/>
                      </a:cubicBezTo>
                      <a:cubicBezTo>
                        <a:pt x="28" y="16"/>
                        <a:pt x="42" y="82"/>
                        <a:pt x="48" y="102"/>
                      </a:cubicBezTo>
                      <a:cubicBezTo>
                        <a:pt x="81" y="211"/>
                        <a:pt x="129" y="326"/>
                        <a:pt x="129" y="441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1" name="Freeform 19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56" cy="441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09" y="75"/>
                    </a:cxn>
                    <a:cxn ang="0">
                      <a:pos x="82" y="115"/>
                    </a:cxn>
                    <a:cxn ang="0">
                      <a:pos x="34" y="298"/>
                    </a:cxn>
                    <a:cxn ang="0">
                      <a:pos x="0" y="441"/>
                    </a:cxn>
                  </a:cxnLst>
                  <a:rect l="0" t="0" r="r" b="b"/>
                  <a:pathLst>
                    <a:path w="156" h="441">
                      <a:moveTo>
                        <a:pt x="156" y="0"/>
                      </a:moveTo>
                      <a:cubicBezTo>
                        <a:pt x="128" y="20"/>
                        <a:pt x="125" y="46"/>
                        <a:pt x="109" y="75"/>
                      </a:cubicBezTo>
                      <a:cubicBezTo>
                        <a:pt x="101" y="89"/>
                        <a:pt x="87" y="100"/>
                        <a:pt x="82" y="115"/>
                      </a:cubicBezTo>
                      <a:cubicBezTo>
                        <a:pt x="61" y="176"/>
                        <a:pt x="48" y="235"/>
                        <a:pt x="34" y="298"/>
                      </a:cubicBezTo>
                      <a:cubicBezTo>
                        <a:pt x="22" y="349"/>
                        <a:pt x="0" y="388"/>
                        <a:pt x="0" y="441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 rot="4935906">
                <a:off x="1760" y="1382"/>
                <a:ext cx="104" cy="182"/>
                <a:chOff x="1687" y="3117"/>
                <a:chExt cx="156" cy="441"/>
              </a:xfrm>
            </p:grpSpPr>
            <p:sp>
              <p:nvSpPr>
                <p:cNvPr id="18453" name="Freeform 21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29" cy="4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7"/>
                    </a:cxn>
                    <a:cxn ang="0">
                      <a:pos x="48" y="102"/>
                    </a:cxn>
                    <a:cxn ang="0">
                      <a:pos x="129" y="441"/>
                    </a:cxn>
                  </a:cxnLst>
                  <a:rect l="0" t="0" r="r" b="b"/>
                  <a:pathLst>
                    <a:path w="129" h="441">
                      <a:moveTo>
                        <a:pt x="0" y="0"/>
                      </a:moveTo>
                      <a:cubicBezTo>
                        <a:pt x="7" y="2"/>
                        <a:pt x="16" y="1"/>
                        <a:pt x="21" y="7"/>
                      </a:cubicBezTo>
                      <a:cubicBezTo>
                        <a:pt x="28" y="16"/>
                        <a:pt x="42" y="82"/>
                        <a:pt x="48" y="102"/>
                      </a:cubicBezTo>
                      <a:cubicBezTo>
                        <a:pt x="81" y="211"/>
                        <a:pt x="129" y="326"/>
                        <a:pt x="129" y="441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4" name="Freeform 22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56" cy="441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09" y="75"/>
                    </a:cxn>
                    <a:cxn ang="0">
                      <a:pos x="82" y="115"/>
                    </a:cxn>
                    <a:cxn ang="0">
                      <a:pos x="34" y="298"/>
                    </a:cxn>
                    <a:cxn ang="0">
                      <a:pos x="0" y="441"/>
                    </a:cxn>
                  </a:cxnLst>
                  <a:rect l="0" t="0" r="r" b="b"/>
                  <a:pathLst>
                    <a:path w="156" h="441">
                      <a:moveTo>
                        <a:pt x="156" y="0"/>
                      </a:moveTo>
                      <a:cubicBezTo>
                        <a:pt x="128" y="20"/>
                        <a:pt x="125" y="46"/>
                        <a:pt x="109" y="75"/>
                      </a:cubicBezTo>
                      <a:cubicBezTo>
                        <a:pt x="101" y="89"/>
                        <a:pt x="87" y="100"/>
                        <a:pt x="82" y="115"/>
                      </a:cubicBezTo>
                      <a:cubicBezTo>
                        <a:pt x="61" y="176"/>
                        <a:pt x="48" y="235"/>
                        <a:pt x="34" y="298"/>
                      </a:cubicBezTo>
                      <a:cubicBezTo>
                        <a:pt x="22" y="349"/>
                        <a:pt x="0" y="388"/>
                        <a:pt x="0" y="441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606" name="Freeform 174"/>
            <p:cNvSpPr>
              <a:spLocks/>
            </p:cNvSpPr>
            <p:nvPr/>
          </p:nvSpPr>
          <p:spPr bwMode="auto">
            <a:xfrm>
              <a:off x="1042" y="1488"/>
              <a:ext cx="41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1" y="0"/>
                </a:cxn>
              </a:cxnLst>
              <a:rect l="0" t="0" r="r" b="b"/>
              <a:pathLst>
                <a:path w="41" h="27">
                  <a:moveTo>
                    <a:pt x="0" y="27"/>
                  </a:moveTo>
                  <a:cubicBezTo>
                    <a:pt x="14" y="23"/>
                    <a:pt x="41" y="19"/>
                    <a:pt x="41" y="0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7" name="Freeform 175"/>
            <p:cNvSpPr>
              <a:spLocks/>
            </p:cNvSpPr>
            <p:nvPr/>
          </p:nvSpPr>
          <p:spPr bwMode="auto">
            <a:xfrm>
              <a:off x="1735" y="1502"/>
              <a:ext cx="34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0" y="20"/>
                  </a:moveTo>
                  <a:cubicBezTo>
                    <a:pt x="26" y="11"/>
                    <a:pt x="15" y="18"/>
                    <a:pt x="34" y="0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92"/>
          <p:cNvGrpSpPr>
            <a:grpSpLocks/>
          </p:cNvGrpSpPr>
          <p:nvPr/>
        </p:nvGrpSpPr>
        <p:grpSpPr bwMode="auto">
          <a:xfrm>
            <a:off x="1719263" y="4868863"/>
            <a:ext cx="1660525" cy="706437"/>
            <a:chOff x="1083" y="3067"/>
            <a:chExt cx="1046" cy="445"/>
          </a:xfrm>
        </p:grpSpPr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1086" y="3067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1902" y="3339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 rot="16200000">
              <a:off x="1168" y="3153"/>
              <a:ext cx="150" cy="313"/>
              <a:chOff x="1687" y="3117"/>
              <a:chExt cx="156" cy="441"/>
            </a:xfrm>
          </p:grpSpPr>
          <p:sp>
            <p:nvSpPr>
              <p:cNvPr id="18471" name="Freeform 39"/>
              <p:cNvSpPr>
                <a:spLocks/>
              </p:cNvSpPr>
              <p:nvPr/>
            </p:nvSpPr>
            <p:spPr bwMode="auto">
              <a:xfrm>
                <a:off x="1687" y="3117"/>
                <a:ext cx="129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"/>
                  </a:cxn>
                  <a:cxn ang="0">
                    <a:pos x="48" y="102"/>
                  </a:cxn>
                  <a:cxn ang="0">
                    <a:pos x="129" y="441"/>
                  </a:cxn>
                </a:cxnLst>
                <a:rect l="0" t="0" r="r" b="b"/>
                <a:pathLst>
                  <a:path w="129" h="441">
                    <a:moveTo>
                      <a:pt x="0" y="0"/>
                    </a:moveTo>
                    <a:cubicBezTo>
                      <a:pt x="7" y="2"/>
                      <a:pt x="16" y="1"/>
                      <a:pt x="21" y="7"/>
                    </a:cubicBezTo>
                    <a:cubicBezTo>
                      <a:pt x="28" y="16"/>
                      <a:pt x="42" y="82"/>
                      <a:pt x="48" y="102"/>
                    </a:cubicBezTo>
                    <a:cubicBezTo>
                      <a:pt x="81" y="211"/>
                      <a:pt x="129" y="326"/>
                      <a:pt x="129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40"/>
              <p:cNvSpPr>
                <a:spLocks/>
              </p:cNvSpPr>
              <p:nvPr/>
            </p:nvSpPr>
            <p:spPr bwMode="auto">
              <a:xfrm>
                <a:off x="1687" y="3117"/>
                <a:ext cx="156" cy="44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09" y="75"/>
                  </a:cxn>
                  <a:cxn ang="0">
                    <a:pos x="82" y="115"/>
                  </a:cxn>
                  <a:cxn ang="0">
                    <a:pos x="34" y="298"/>
                  </a:cxn>
                  <a:cxn ang="0">
                    <a:pos x="0" y="441"/>
                  </a:cxn>
                </a:cxnLst>
                <a:rect l="0" t="0" r="r" b="b"/>
                <a:pathLst>
                  <a:path w="156" h="441">
                    <a:moveTo>
                      <a:pt x="156" y="0"/>
                    </a:moveTo>
                    <a:cubicBezTo>
                      <a:pt x="128" y="20"/>
                      <a:pt x="125" y="46"/>
                      <a:pt x="109" y="75"/>
                    </a:cubicBezTo>
                    <a:cubicBezTo>
                      <a:pt x="101" y="89"/>
                      <a:pt x="87" y="100"/>
                      <a:pt x="82" y="115"/>
                    </a:cubicBezTo>
                    <a:cubicBezTo>
                      <a:pt x="61" y="176"/>
                      <a:pt x="48" y="235"/>
                      <a:pt x="34" y="298"/>
                    </a:cubicBezTo>
                    <a:cubicBezTo>
                      <a:pt x="22" y="349"/>
                      <a:pt x="0" y="388"/>
                      <a:pt x="0" y="44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91"/>
            <p:cNvGrpSpPr>
              <a:grpSpLocks/>
            </p:cNvGrpSpPr>
            <p:nvPr/>
          </p:nvGrpSpPr>
          <p:grpSpPr bwMode="auto">
            <a:xfrm rot="5044793">
              <a:off x="1815" y="3225"/>
              <a:ext cx="104" cy="182"/>
              <a:chOff x="3043" y="2937"/>
              <a:chExt cx="104" cy="182"/>
            </a:xfrm>
          </p:grpSpPr>
          <p:grpSp>
            <p:nvGrpSpPr>
              <p:cNvPr id="15" name="Group 183"/>
              <p:cNvGrpSpPr>
                <a:grpSpLocks/>
              </p:cNvGrpSpPr>
              <p:nvPr/>
            </p:nvGrpSpPr>
            <p:grpSpPr bwMode="auto">
              <a:xfrm>
                <a:off x="3043" y="2937"/>
                <a:ext cx="104" cy="182"/>
                <a:chOff x="1687" y="3117"/>
                <a:chExt cx="156" cy="441"/>
              </a:xfrm>
            </p:grpSpPr>
            <p:sp>
              <p:nvSpPr>
                <p:cNvPr id="18616" name="Freeform 184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29" cy="4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7"/>
                    </a:cxn>
                    <a:cxn ang="0">
                      <a:pos x="48" y="102"/>
                    </a:cxn>
                    <a:cxn ang="0">
                      <a:pos x="129" y="441"/>
                    </a:cxn>
                  </a:cxnLst>
                  <a:rect l="0" t="0" r="r" b="b"/>
                  <a:pathLst>
                    <a:path w="129" h="441">
                      <a:moveTo>
                        <a:pt x="0" y="0"/>
                      </a:moveTo>
                      <a:cubicBezTo>
                        <a:pt x="7" y="2"/>
                        <a:pt x="16" y="1"/>
                        <a:pt x="21" y="7"/>
                      </a:cubicBezTo>
                      <a:cubicBezTo>
                        <a:pt x="28" y="16"/>
                        <a:pt x="42" y="82"/>
                        <a:pt x="48" y="102"/>
                      </a:cubicBezTo>
                      <a:cubicBezTo>
                        <a:pt x="81" y="211"/>
                        <a:pt x="129" y="326"/>
                        <a:pt x="129" y="441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7" name="Freeform 185"/>
                <p:cNvSpPr>
                  <a:spLocks/>
                </p:cNvSpPr>
                <p:nvPr/>
              </p:nvSpPr>
              <p:spPr bwMode="auto">
                <a:xfrm>
                  <a:off x="1687" y="3117"/>
                  <a:ext cx="156" cy="441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09" y="75"/>
                    </a:cxn>
                    <a:cxn ang="0">
                      <a:pos x="82" y="115"/>
                    </a:cxn>
                    <a:cxn ang="0">
                      <a:pos x="34" y="298"/>
                    </a:cxn>
                    <a:cxn ang="0">
                      <a:pos x="0" y="441"/>
                    </a:cxn>
                  </a:cxnLst>
                  <a:rect l="0" t="0" r="r" b="b"/>
                  <a:pathLst>
                    <a:path w="156" h="441">
                      <a:moveTo>
                        <a:pt x="156" y="0"/>
                      </a:moveTo>
                      <a:cubicBezTo>
                        <a:pt x="128" y="20"/>
                        <a:pt x="125" y="46"/>
                        <a:pt x="109" y="75"/>
                      </a:cubicBezTo>
                      <a:cubicBezTo>
                        <a:pt x="101" y="89"/>
                        <a:pt x="87" y="100"/>
                        <a:pt x="82" y="115"/>
                      </a:cubicBezTo>
                      <a:cubicBezTo>
                        <a:pt x="61" y="176"/>
                        <a:pt x="48" y="235"/>
                        <a:pt x="34" y="298"/>
                      </a:cubicBezTo>
                      <a:cubicBezTo>
                        <a:pt x="22" y="349"/>
                        <a:pt x="0" y="388"/>
                        <a:pt x="0" y="441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20" name="Freeform 188"/>
              <p:cNvSpPr>
                <a:spLocks/>
              </p:cNvSpPr>
              <p:nvPr/>
            </p:nvSpPr>
            <p:spPr bwMode="auto">
              <a:xfrm>
                <a:off x="3046" y="3065"/>
                <a:ext cx="19" cy="4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" y="48"/>
                  </a:cxn>
                </a:cxnLst>
                <a:rect l="0" t="0" r="r" b="b"/>
                <a:pathLst>
                  <a:path w="19" h="48">
                    <a:moveTo>
                      <a:pt x="19" y="0"/>
                    </a:moveTo>
                    <a:cubicBezTo>
                      <a:pt x="0" y="28"/>
                      <a:pt x="5" y="13"/>
                      <a:pt x="5" y="48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621" name="Freeform 189"/>
            <p:cNvSpPr>
              <a:spLocks/>
            </p:cNvSpPr>
            <p:nvPr/>
          </p:nvSpPr>
          <p:spPr bwMode="auto">
            <a:xfrm>
              <a:off x="1083" y="3237"/>
              <a:ext cx="55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0"/>
                </a:cxn>
                <a:cxn ang="0">
                  <a:pos x="55" y="34"/>
                </a:cxn>
              </a:cxnLst>
              <a:rect l="0" t="0" r="r" b="b"/>
              <a:pathLst>
                <a:path w="55" h="34">
                  <a:moveTo>
                    <a:pt x="0" y="0"/>
                  </a:moveTo>
                  <a:cubicBezTo>
                    <a:pt x="5" y="7"/>
                    <a:pt x="7" y="16"/>
                    <a:pt x="14" y="20"/>
                  </a:cubicBezTo>
                  <a:cubicBezTo>
                    <a:pt x="26" y="28"/>
                    <a:pt x="55" y="34"/>
                    <a:pt x="55" y="34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3486150" y="271464"/>
            <a:ext cx="5181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Metafaza II</a:t>
            </a:r>
            <a:endParaRPr kumimoji="0" lang="en-US" sz="280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4031742" y="2223233"/>
            <a:ext cx="4731258" cy="2360970"/>
          </a:xfrm>
        </p:spPr>
        <p:txBody>
          <a:bodyPr>
            <a:normAutofit/>
          </a:bodyPr>
          <a:lstStyle/>
          <a:p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Hromozomi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se raspoređuju </a:t>
            </a: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u ekvatorijalnoj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ravni deobnog vretena</a:t>
            </a: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Svaki hromozom je preko kinetohora vezan sa po dve niti deobnog </a:t>
            </a: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vretena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873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1447800" y="1195388"/>
            <a:ext cx="2376488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6200000">
            <a:off x="2455863" y="1268413"/>
            <a:ext cx="215900" cy="215900"/>
            <a:chOff x="1202" y="3067"/>
            <a:chExt cx="181" cy="182"/>
          </a:xfrm>
        </p:grpSpPr>
        <p:sp>
          <p:nvSpPr>
            <p:cNvPr id="91183" name="AutoShape 47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84" name="AutoShape 48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 rot="10654306">
            <a:off x="2527300" y="3284538"/>
            <a:ext cx="215900" cy="215900"/>
            <a:chOff x="1202" y="3067"/>
            <a:chExt cx="181" cy="182"/>
          </a:xfrm>
        </p:grpSpPr>
        <p:sp>
          <p:nvSpPr>
            <p:cNvPr id="91186" name="AutoShape 50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87" name="AutoShape 51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88" name="Oval 52"/>
          <p:cNvSpPr>
            <a:spLocks noChangeArrowheads="1"/>
          </p:cNvSpPr>
          <p:nvPr/>
        </p:nvSpPr>
        <p:spPr bwMode="auto">
          <a:xfrm>
            <a:off x="2600325" y="1412875"/>
            <a:ext cx="142875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89" name="Oval 53"/>
          <p:cNvSpPr>
            <a:spLocks noChangeArrowheads="1"/>
          </p:cNvSpPr>
          <p:nvPr/>
        </p:nvSpPr>
        <p:spPr bwMode="auto">
          <a:xfrm>
            <a:off x="2455863" y="1412875"/>
            <a:ext cx="4318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90" name="Oval 54"/>
          <p:cNvSpPr>
            <a:spLocks noChangeArrowheads="1"/>
          </p:cNvSpPr>
          <p:nvPr/>
        </p:nvSpPr>
        <p:spPr bwMode="auto">
          <a:xfrm>
            <a:off x="2239963" y="1412875"/>
            <a:ext cx="8636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91" name="Oval 55"/>
          <p:cNvSpPr>
            <a:spLocks noChangeArrowheads="1"/>
          </p:cNvSpPr>
          <p:nvPr/>
        </p:nvSpPr>
        <p:spPr bwMode="auto">
          <a:xfrm>
            <a:off x="2095500" y="1412875"/>
            <a:ext cx="1150938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92" name="Oval 56"/>
          <p:cNvSpPr>
            <a:spLocks noChangeArrowheads="1"/>
          </p:cNvSpPr>
          <p:nvPr/>
        </p:nvSpPr>
        <p:spPr bwMode="auto">
          <a:xfrm>
            <a:off x="1808163" y="1412875"/>
            <a:ext cx="161925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208" name="Oval 72"/>
          <p:cNvSpPr>
            <a:spLocks noChangeArrowheads="1"/>
          </p:cNvSpPr>
          <p:nvPr/>
        </p:nvSpPr>
        <p:spPr bwMode="auto">
          <a:xfrm>
            <a:off x="1520825" y="4076700"/>
            <a:ext cx="2376488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 rot="16200000">
            <a:off x="2528888" y="4149725"/>
            <a:ext cx="215900" cy="215900"/>
            <a:chOff x="1202" y="3067"/>
            <a:chExt cx="181" cy="182"/>
          </a:xfrm>
        </p:grpSpPr>
        <p:sp>
          <p:nvSpPr>
            <p:cNvPr id="91212" name="AutoShape 76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13" name="AutoShape 77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 rot="10654306">
            <a:off x="2600325" y="6165850"/>
            <a:ext cx="215900" cy="215900"/>
            <a:chOff x="1202" y="3067"/>
            <a:chExt cx="181" cy="182"/>
          </a:xfrm>
        </p:grpSpPr>
        <p:sp>
          <p:nvSpPr>
            <p:cNvPr id="91215" name="AutoShape 79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16" name="AutoShape 80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217" name="Oval 81"/>
          <p:cNvSpPr>
            <a:spLocks noChangeArrowheads="1"/>
          </p:cNvSpPr>
          <p:nvPr/>
        </p:nvSpPr>
        <p:spPr bwMode="auto">
          <a:xfrm>
            <a:off x="2673350" y="4294188"/>
            <a:ext cx="142875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218" name="Oval 82"/>
          <p:cNvSpPr>
            <a:spLocks noChangeArrowheads="1"/>
          </p:cNvSpPr>
          <p:nvPr/>
        </p:nvSpPr>
        <p:spPr bwMode="auto">
          <a:xfrm>
            <a:off x="2528888" y="4294188"/>
            <a:ext cx="43180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219" name="Oval 83"/>
          <p:cNvSpPr>
            <a:spLocks noChangeArrowheads="1"/>
          </p:cNvSpPr>
          <p:nvPr/>
        </p:nvSpPr>
        <p:spPr bwMode="auto">
          <a:xfrm>
            <a:off x="2312988" y="4294188"/>
            <a:ext cx="86360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220" name="Oval 84"/>
          <p:cNvSpPr>
            <a:spLocks noChangeArrowheads="1"/>
          </p:cNvSpPr>
          <p:nvPr/>
        </p:nvSpPr>
        <p:spPr bwMode="auto">
          <a:xfrm>
            <a:off x="2168525" y="4294188"/>
            <a:ext cx="1150938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221" name="Oval 85"/>
          <p:cNvSpPr>
            <a:spLocks noChangeArrowheads="1"/>
          </p:cNvSpPr>
          <p:nvPr/>
        </p:nvSpPr>
        <p:spPr bwMode="auto">
          <a:xfrm>
            <a:off x="1881188" y="4294188"/>
            <a:ext cx="161925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61"/>
          <p:cNvGrpSpPr>
            <a:grpSpLocks/>
          </p:cNvGrpSpPr>
          <p:nvPr/>
        </p:nvGrpSpPr>
        <p:grpSpPr bwMode="auto">
          <a:xfrm>
            <a:off x="2163763" y="1449388"/>
            <a:ext cx="852487" cy="1857375"/>
            <a:chOff x="1363" y="913"/>
            <a:chExt cx="537" cy="1170"/>
          </a:xfrm>
        </p:grpSpPr>
        <p:sp>
          <p:nvSpPr>
            <p:cNvPr id="91281" name="Freeform 145"/>
            <p:cNvSpPr>
              <a:spLocks/>
            </p:cNvSpPr>
            <p:nvPr/>
          </p:nvSpPr>
          <p:spPr bwMode="auto">
            <a:xfrm>
              <a:off x="1363" y="913"/>
              <a:ext cx="304" cy="264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176" y="70"/>
                </a:cxn>
                <a:cxn ang="0">
                  <a:pos x="141" y="94"/>
                </a:cxn>
                <a:cxn ang="0">
                  <a:pos x="124" y="105"/>
                </a:cxn>
                <a:cxn ang="0">
                  <a:pos x="42" y="210"/>
                </a:cxn>
                <a:cxn ang="0">
                  <a:pos x="7" y="256"/>
                </a:cxn>
              </a:cxnLst>
              <a:rect l="0" t="0" r="r" b="b"/>
              <a:pathLst>
                <a:path w="304" h="264">
                  <a:moveTo>
                    <a:pt x="304" y="0"/>
                  </a:moveTo>
                  <a:cubicBezTo>
                    <a:pt x="264" y="28"/>
                    <a:pt x="218" y="45"/>
                    <a:pt x="176" y="70"/>
                  </a:cubicBezTo>
                  <a:cubicBezTo>
                    <a:pt x="164" y="77"/>
                    <a:pt x="153" y="86"/>
                    <a:pt x="141" y="94"/>
                  </a:cubicBezTo>
                  <a:cubicBezTo>
                    <a:pt x="135" y="98"/>
                    <a:pt x="124" y="105"/>
                    <a:pt x="124" y="105"/>
                  </a:cubicBezTo>
                  <a:cubicBezTo>
                    <a:pt x="98" y="144"/>
                    <a:pt x="70" y="174"/>
                    <a:pt x="42" y="210"/>
                  </a:cubicBezTo>
                  <a:cubicBezTo>
                    <a:pt x="0" y="264"/>
                    <a:pt x="35" y="230"/>
                    <a:pt x="7" y="256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82" name="Freeform 146"/>
            <p:cNvSpPr>
              <a:spLocks/>
            </p:cNvSpPr>
            <p:nvPr/>
          </p:nvSpPr>
          <p:spPr bwMode="auto">
            <a:xfrm>
              <a:off x="1673" y="919"/>
              <a:ext cx="227" cy="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41"/>
                </a:cxn>
                <a:cxn ang="0">
                  <a:pos x="122" y="64"/>
                </a:cxn>
                <a:cxn ang="0">
                  <a:pos x="163" y="111"/>
                </a:cxn>
                <a:cxn ang="0">
                  <a:pos x="198" y="181"/>
                </a:cxn>
                <a:cxn ang="0">
                  <a:pos x="227" y="262"/>
                </a:cxn>
              </a:cxnLst>
              <a:rect l="0" t="0" r="r" b="b"/>
              <a:pathLst>
                <a:path w="227" h="262">
                  <a:moveTo>
                    <a:pt x="0" y="0"/>
                  </a:moveTo>
                  <a:cubicBezTo>
                    <a:pt x="29" y="15"/>
                    <a:pt x="58" y="24"/>
                    <a:pt x="87" y="41"/>
                  </a:cubicBezTo>
                  <a:cubicBezTo>
                    <a:pt x="99" y="48"/>
                    <a:pt x="122" y="64"/>
                    <a:pt x="122" y="64"/>
                  </a:cubicBezTo>
                  <a:cubicBezTo>
                    <a:pt x="149" y="105"/>
                    <a:pt x="133" y="91"/>
                    <a:pt x="163" y="111"/>
                  </a:cubicBezTo>
                  <a:cubicBezTo>
                    <a:pt x="172" y="136"/>
                    <a:pt x="186" y="158"/>
                    <a:pt x="198" y="181"/>
                  </a:cubicBezTo>
                  <a:cubicBezTo>
                    <a:pt x="211" y="206"/>
                    <a:pt x="214" y="236"/>
                    <a:pt x="227" y="262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83" name="Freeform 147"/>
            <p:cNvSpPr>
              <a:spLocks/>
            </p:cNvSpPr>
            <p:nvPr/>
          </p:nvSpPr>
          <p:spPr bwMode="auto">
            <a:xfrm>
              <a:off x="1370" y="1833"/>
              <a:ext cx="256" cy="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58"/>
                </a:cxn>
                <a:cxn ang="0">
                  <a:pos x="105" y="139"/>
                </a:cxn>
                <a:cxn ang="0">
                  <a:pos x="204" y="203"/>
                </a:cxn>
                <a:cxn ang="0">
                  <a:pos x="256" y="238"/>
                </a:cxn>
              </a:cxnLst>
              <a:rect l="0" t="0" r="r" b="b"/>
              <a:pathLst>
                <a:path w="256" h="238">
                  <a:moveTo>
                    <a:pt x="0" y="0"/>
                  </a:moveTo>
                  <a:cubicBezTo>
                    <a:pt x="28" y="9"/>
                    <a:pt x="28" y="33"/>
                    <a:pt x="41" y="58"/>
                  </a:cubicBezTo>
                  <a:cubicBezTo>
                    <a:pt x="56" y="88"/>
                    <a:pt x="77" y="121"/>
                    <a:pt x="105" y="139"/>
                  </a:cubicBezTo>
                  <a:cubicBezTo>
                    <a:pt x="121" y="164"/>
                    <a:pt x="175" y="194"/>
                    <a:pt x="204" y="203"/>
                  </a:cubicBezTo>
                  <a:cubicBezTo>
                    <a:pt x="221" y="215"/>
                    <a:pt x="238" y="228"/>
                    <a:pt x="256" y="238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84" name="Freeform 148"/>
            <p:cNvSpPr>
              <a:spLocks/>
            </p:cNvSpPr>
            <p:nvPr/>
          </p:nvSpPr>
          <p:spPr bwMode="auto">
            <a:xfrm>
              <a:off x="1632" y="1804"/>
              <a:ext cx="256" cy="279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216" y="99"/>
                </a:cxn>
                <a:cxn ang="0">
                  <a:pos x="157" y="157"/>
                </a:cxn>
                <a:cxn ang="0">
                  <a:pos x="122" y="180"/>
                </a:cxn>
                <a:cxn ang="0">
                  <a:pos x="41" y="244"/>
                </a:cxn>
                <a:cxn ang="0">
                  <a:pos x="0" y="279"/>
                </a:cxn>
              </a:cxnLst>
              <a:rect l="0" t="0" r="r" b="b"/>
              <a:pathLst>
                <a:path w="256" h="279">
                  <a:moveTo>
                    <a:pt x="256" y="0"/>
                  </a:moveTo>
                  <a:cubicBezTo>
                    <a:pt x="251" y="45"/>
                    <a:pt x="254" y="72"/>
                    <a:pt x="216" y="99"/>
                  </a:cubicBezTo>
                  <a:cubicBezTo>
                    <a:pt x="185" y="143"/>
                    <a:pt x="203" y="126"/>
                    <a:pt x="157" y="157"/>
                  </a:cubicBezTo>
                  <a:cubicBezTo>
                    <a:pt x="145" y="165"/>
                    <a:pt x="122" y="180"/>
                    <a:pt x="122" y="180"/>
                  </a:cubicBezTo>
                  <a:cubicBezTo>
                    <a:pt x="110" y="198"/>
                    <a:pt x="62" y="230"/>
                    <a:pt x="41" y="244"/>
                  </a:cubicBezTo>
                  <a:cubicBezTo>
                    <a:pt x="29" y="261"/>
                    <a:pt x="19" y="270"/>
                    <a:pt x="0" y="279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62"/>
          <p:cNvGrpSpPr>
            <a:grpSpLocks/>
          </p:cNvGrpSpPr>
          <p:nvPr/>
        </p:nvGrpSpPr>
        <p:grpSpPr bwMode="auto">
          <a:xfrm>
            <a:off x="2174875" y="4322763"/>
            <a:ext cx="942975" cy="1855787"/>
            <a:chOff x="1370" y="2723"/>
            <a:chExt cx="594" cy="1169"/>
          </a:xfrm>
        </p:grpSpPr>
        <p:sp>
          <p:nvSpPr>
            <p:cNvPr id="91285" name="Freeform 149"/>
            <p:cNvSpPr>
              <a:spLocks/>
            </p:cNvSpPr>
            <p:nvPr/>
          </p:nvSpPr>
          <p:spPr bwMode="auto">
            <a:xfrm>
              <a:off x="1370" y="2723"/>
              <a:ext cx="332" cy="297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169" y="110"/>
                </a:cxn>
                <a:cxn ang="0">
                  <a:pos x="82" y="180"/>
                </a:cxn>
                <a:cxn ang="0">
                  <a:pos x="0" y="297"/>
                </a:cxn>
              </a:cxnLst>
              <a:rect l="0" t="0" r="r" b="b"/>
              <a:pathLst>
                <a:path w="332" h="297">
                  <a:moveTo>
                    <a:pt x="332" y="0"/>
                  </a:moveTo>
                  <a:cubicBezTo>
                    <a:pt x="288" y="44"/>
                    <a:pt x="222" y="75"/>
                    <a:pt x="169" y="110"/>
                  </a:cubicBezTo>
                  <a:cubicBezTo>
                    <a:pt x="137" y="131"/>
                    <a:pt x="114" y="159"/>
                    <a:pt x="82" y="180"/>
                  </a:cubicBezTo>
                  <a:cubicBezTo>
                    <a:pt x="56" y="219"/>
                    <a:pt x="0" y="244"/>
                    <a:pt x="0" y="297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86" name="Freeform 150"/>
            <p:cNvSpPr>
              <a:spLocks/>
            </p:cNvSpPr>
            <p:nvPr/>
          </p:nvSpPr>
          <p:spPr bwMode="auto">
            <a:xfrm>
              <a:off x="1685" y="2740"/>
              <a:ext cx="279" cy="2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70"/>
                </a:cxn>
                <a:cxn ang="0">
                  <a:pos x="122" y="93"/>
                </a:cxn>
                <a:cxn ang="0">
                  <a:pos x="133" y="111"/>
                </a:cxn>
                <a:cxn ang="0">
                  <a:pos x="168" y="134"/>
                </a:cxn>
                <a:cxn ang="0">
                  <a:pos x="186" y="146"/>
                </a:cxn>
                <a:cxn ang="0">
                  <a:pos x="203" y="157"/>
                </a:cxn>
                <a:cxn ang="0">
                  <a:pos x="221" y="169"/>
                </a:cxn>
                <a:cxn ang="0">
                  <a:pos x="267" y="239"/>
                </a:cxn>
                <a:cxn ang="0">
                  <a:pos x="279" y="274"/>
                </a:cxn>
              </a:cxnLst>
              <a:rect l="0" t="0" r="r" b="b"/>
              <a:pathLst>
                <a:path w="279" h="274">
                  <a:moveTo>
                    <a:pt x="0" y="0"/>
                  </a:moveTo>
                  <a:cubicBezTo>
                    <a:pt x="33" y="23"/>
                    <a:pt x="57" y="53"/>
                    <a:pt x="93" y="70"/>
                  </a:cubicBezTo>
                  <a:cubicBezTo>
                    <a:pt x="124" y="121"/>
                    <a:pt x="82" y="61"/>
                    <a:pt x="122" y="93"/>
                  </a:cubicBezTo>
                  <a:cubicBezTo>
                    <a:pt x="128" y="97"/>
                    <a:pt x="128" y="106"/>
                    <a:pt x="133" y="111"/>
                  </a:cubicBezTo>
                  <a:cubicBezTo>
                    <a:pt x="143" y="120"/>
                    <a:pt x="156" y="126"/>
                    <a:pt x="168" y="134"/>
                  </a:cubicBezTo>
                  <a:cubicBezTo>
                    <a:pt x="174" y="138"/>
                    <a:pt x="180" y="142"/>
                    <a:pt x="186" y="146"/>
                  </a:cubicBezTo>
                  <a:cubicBezTo>
                    <a:pt x="192" y="150"/>
                    <a:pt x="197" y="153"/>
                    <a:pt x="203" y="157"/>
                  </a:cubicBezTo>
                  <a:cubicBezTo>
                    <a:pt x="209" y="161"/>
                    <a:pt x="221" y="169"/>
                    <a:pt x="221" y="169"/>
                  </a:cubicBezTo>
                  <a:cubicBezTo>
                    <a:pt x="235" y="192"/>
                    <a:pt x="256" y="214"/>
                    <a:pt x="267" y="239"/>
                  </a:cubicBezTo>
                  <a:cubicBezTo>
                    <a:pt x="272" y="250"/>
                    <a:pt x="279" y="274"/>
                    <a:pt x="279" y="274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87" name="Freeform 151"/>
            <p:cNvSpPr>
              <a:spLocks/>
            </p:cNvSpPr>
            <p:nvPr/>
          </p:nvSpPr>
          <p:spPr bwMode="auto">
            <a:xfrm>
              <a:off x="1464" y="3695"/>
              <a:ext cx="238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81"/>
                </a:cxn>
                <a:cxn ang="0">
                  <a:pos x="116" y="133"/>
                </a:cxn>
                <a:cxn ang="0">
                  <a:pos x="168" y="162"/>
                </a:cxn>
                <a:cxn ang="0">
                  <a:pos x="203" y="186"/>
                </a:cxn>
                <a:cxn ang="0">
                  <a:pos x="238" y="197"/>
                </a:cxn>
              </a:cxnLst>
              <a:rect l="0" t="0" r="r" b="b"/>
              <a:pathLst>
                <a:path w="238" h="197">
                  <a:moveTo>
                    <a:pt x="0" y="0"/>
                  </a:moveTo>
                  <a:cubicBezTo>
                    <a:pt x="19" y="30"/>
                    <a:pt x="27" y="61"/>
                    <a:pt x="58" y="81"/>
                  </a:cubicBezTo>
                  <a:cubicBezTo>
                    <a:pt x="78" y="112"/>
                    <a:pt x="81" y="123"/>
                    <a:pt x="116" y="133"/>
                  </a:cubicBezTo>
                  <a:cubicBezTo>
                    <a:pt x="131" y="156"/>
                    <a:pt x="143" y="155"/>
                    <a:pt x="168" y="162"/>
                  </a:cubicBezTo>
                  <a:cubicBezTo>
                    <a:pt x="180" y="170"/>
                    <a:pt x="190" y="182"/>
                    <a:pt x="203" y="186"/>
                  </a:cubicBezTo>
                  <a:cubicBezTo>
                    <a:pt x="215" y="190"/>
                    <a:pt x="238" y="197"/>
                    <a:pt x="238" y="197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88" name="Freeform 152"/>
            <p:cNvSpPr>
              <a:spLocks/>
            </p:cNvSpPr>
            <p:nvPr/>
          </p:nvSpPr>
          <p:spPr bwMode="auto">
            <a:xfrm>
              <a:off x="1702" y="3689"/>
              <a:ext cx="256" cy="203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210" y="40"/>
                </a:cxn>
                <a:cxn ang="0">
                  <a:pos x="146" y="93"/>
                </a:cxn>
                <a:cxn ang="0">
                  <a:pos x="23" y="180"/>
                </a:cxn>
                <a:cxn ang="0">
                  <a:pos x="0" y="203"/>
                </a:cxn>
              </a:cxnLst>
              <a:rect l="0" t="0" r="r" b="b"/>
              <a:pathLst>
                <a:path w="256" h="203">
                  <a:moveTo>
                    <a:pt x="256" y="0"/>
                  </a:moveTo>
                  <a:cubicBezTo>
                    <a:pt x="244" y="17"/>
                    <a:pt x="210" y="40"/>
                    <a:pt x="210" y="40"/>
                  </a:cubicBezTo>
                  <a:cubicBezTo>
                    <a:pt x="195" y="63"/>
                    <a:pt x="168" y="75"/>
                    <a:pt x="146" y="93"/>
                  </a:cubicBezTo>
                  <a:cubicBezTo>
                    <a:pt x="118" y="116"/>
                    <a:pt x="58" y="168"/>
                    <a:pt x="23" y="180"/>
                  </a:cubicBezTo>
                  <a:cubicBezTo>
                    <a:pt x="4" y="200"/>
                    <a:pt x="12" y="193"/>
                    <a:pt x="0" y="203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8"/>
          <p:cNvGrpSpPr>
            <a:grpSpLocks/>
          </p:cNvGrpSpPr>
          <p:nvPr/>
        </p:nvGrpSpPr>
        <p:grpSpPr bwMode="auto">
          <a:xfrm>
            <a:off x="1808163" y="1844675"/>
            <a:ext cx="1296987" cy="1066800"/>
            <a:chOff x="1139" y="1162"/>
            <a:chExt cx="817" cy="672"/>
          </a:xfrm>
        </p:grpSpPr>
        <p:grpSp>
          <p:nvGrpSpPr>
            <p:cNvPr id="9" name="Group 159"/>
            <p:cNvGrpSpPr>
              <a:grpSpLocks/>
            </p:cNvGrpSpPr>
            <p:nvPr/>
          </p:nvGrpSpPr>
          <p:grpSpPr bwMode="auto">
            <a:xfrm>
              <a:off x="1139" y="1162"/>
              <a:ext cx="817" cy="672"/>
              <a:chOff x="1139" y="1162"/>
              <a:chExt cx="817" cy="672"/>
            </a:xfrm>
          </p:grpSpPr>
          <p:sp>
            <p:nvSpPr>
              <p:cNvPr id="91180" name="Text Box 44"/>
              <p:cNvSpPr txBox="1">
                <a:spLocks noChangeArrowheads="1"/>
              </p:cNvSpPr>
              <p:nvPr/>
            </p:nvSpPr>
            <p:spPr bwMode="auto">
              <a:xfrm>
                <a:off x="1774" y="1207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91181" name="Text Box 45"/>
              <p:cNvSpPr txBox="1">
                <a:spLocks noChangeArrowheads="1"/>
              </p:cNvSpPr>
              <p:nvPr/>
            </p:nvSpPr>
            <p:spPr bwMode="auto">
              <a:xfrm>
                <a:off x="1139" y="1616"/>
                <a:ext cx="18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solidFill>
                      <a:srgbClr val="FF3399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91194" name="Rectangle 58"/>
              <p:cNvSpPr>
                <a:spLocks noChangeArrowheads="1"/>
              </p:cNvSpPr>
              <p:nvPr/>
            </p:nvSpPr>
            <p:spPr bwMode="auto">
              <a:xfrm>
                <a:off x="1139" y="1206"/>
                <a:ext cx="1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solidFill>
                      <a:srgbClr val="FF3399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1275" y="1162"/>
                <a:ext cx="122" cy="128"/>
                <a:chOff x="3212" y="1620"/>
                <a:chExt cx="122" cy="128"/>
              </a:xfrm>
            </p:grpSpPr>
            <p:sp>
              <p:nvSpPr>
                <p:cNvPr id="91196" name="Freeform 60"/>
                <p:cNvSpPr>
                  <a:spLocks/>
                </p:cNvSpPr>
                <p:nvPr/>
              </p:nvSpPr>
              <p:spPr bwMode="auto">
                <a:xfrm>
                  <a:off x="3320" y="1620"/>
                  <a:ext cx="14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28"/>
                    </a:cxn>
                  </a:cxnLst>
                  <a:rect l="0" t="0" r="r" b="b"/>
                  <a:pathLst>
                    <a:path w="14" h="128">
                      <a:moveTo>
                        <a:pt x="0" y="0"/>
                      </a:moveTo>
                      <a:cubicBezTo>
                        <a:pt x="14" y="53"/>
                        <a:pt x="14" y="61"/>
                        <a:pt x="14" y="128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97" name="Freeform 61"/>
                <p:cNvSpPr>
                  <a:spLocks/>
                </p:cNvSpPr>
                <p:nvPr/>
              </p:nvSpPr>
              <p:spPr bwMode="auto">
                <a:xfrm>
                  <a:off x="3212" y="1620"/>
                  <a:ext cx="108" cy="128"/>
                </a:xfrm>
                <a:custGeom>
                  <a:avLst/>
                  <a:gdLst/>
                  <a:ahLst/>
                  <a:cxnLst>
                    <a:cxn ang="0">
                      <a:pos x="108" y="0"/>
                    </a:cxn>
                    <a:cxn ang="0">
                      <a:pos x="41" y="54"/>
                    </a:cxn>
                    <a:cxn ang="0">
                      <a:pos x="14" y="94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08" h="128">
                      <a:moveTo>
                        <a:pt x="108" y="0"/>
                      </a:moveTo>
                      <a:cubicBezTo>
                        <a:pt x="65" y="13"/>
                        <a:pt x="66" y="16"/>
                        <a:pt x="41" y="54"/>
                      </a:cubicBezTo>
                      <a:cubicBezTo>
                        <a:pt x="32" y="67"/>
                        <a:pt x="14" y="94"/>
                        <a:pt x="14" y="94"/>
                      </a:cubicBezTo>
                      <a:cubicBezTo>
                        <a:pt x="6" y="125"/>
                        <a:pt x="14" y="116"/>
                        <a:pt x="0" y="128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62"/>
              <p:cNvGrpSpPr>
                <a:grpSpLocks/>
              </p:cNvGrpSpPr>
              <p:nvPr/>
            </p:nvGrpSpPr>
            <p:grpSpPr bwMode="auto">
              <a:xfrm flipV="1">
                <a:off x="1275" y="1706"/>
                <a:ext cx="122" cy="128"/>
                <a:chOff x="3212" y="1620"/>
                <a:chExt cx="122" cy="128"/>
              </a:xfrm>
            </p:grpSpPr>
            <p:sp>
              <p:nvSpPr>
                <p:cNvPr id="91199" name="Freeform 63"/>
                <p:cNvSpPr>
                  <a:spLocks/>
                </p:cNvSpPr>
                <p:nvPr/>
              </p:nvSpPr>
              <p:spPr bwMode="auto">
                <a:xfrm>
                  <a:off x="3320" y="1620"/>
                  <a:ext cx="14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28"/>
                    </a:cxn>
                  </a:cxnLst>
                  <a:rect l="0" t="0" r="r" b="b"/>
                  <a:pathLst>
                    <a:path w="14" h="128">
                      <a:moveTo>
                        <a:pt x="0" y="0"/>
                      </a:moveTo>
                      <a:cubicBezTo>
                        <a:pt x="14" y="53"/>
                        <a:pt x="14" y="61"/>
                        <a:pt x="14" y="128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0" name="Freeform 64"/>
                <p:cNvSpPr>
                  <a:spLocks/>
                </p:cNvSpPr>
                <p:nvPr/>
              </p:nvSpPr>
              <p:spPr bwMode="auto">
                <a:xfrm>
                  <a:off x="3212" y="1620"/>
                  <a:ext cx="108" cy="128"/>
                </a:xfrm>
                <a:custGeom>
                  <a:avLst/>
                  <a:gdLst/>
                  <a:ahLst/>
                  <a:cxnLst>
                    <a:cxn ang="0">
                      <a:pos x="108" y="0"/>
                    </a:cxn>
                    <a:cxn ang="0">
                      <a:pos x="41" y="54"/>
                    </a:cxn>
                    <a:cxn ang="0">
                      <a:pos x="14" y="94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08" h="128">
                      <a:moveTo>
                        <a:pt x="108" y="0"/>
                      </a:moveTo>
                      <a:cubicBezTo>
                        <a:pt x="65" y="13"/>
                        <a:pt x="66" y="16"/>
                        <a:pt x="41" y="54"/>
                      </a:cubicBezTo>
                      <a:cubicBezTo>
                        <a:pt x="32" y="67"/>
                        <a:pt x="14" y="94"/>
                        <a:pt x="14" y="94"/>
                      </a:cubicBezTo>
                      <a:cubicBezTo>
                        <a:pt x="6" y="125"/>
                        <a:pt x="14" y="116"/>
                        <a:pt x="0" y="128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65"/>
              <p:cNvGrpSpPr>
                <a:grpSpLocks/>
              </p:cNvGrpSpPr>
              <p:nvPr/>
            </p:nvGrpSpPr>
            <p:grpSpPr bwMode="auto">
              <a:xfrm flipV="1">
                <a:off x="1865" y="1162"/>
                <a:ext cx="81" cy="71"/>
                <a:chOff x="3863" y="2216"/>
                <a:chExt cx="81" cy="71"/>
              </a:xfrm>
            </p:grpSpPr>
            <p:sp>
              <p:nvSpPr>
                <p:cNvPr id="91202" name="Freeform 66"/>
                <p:cNvSpPr>
                  <a:spLocks/>
                </p:cNvSpPr>
                <p:nvPr/>
              </p:nvSpPr>
              <p:spPr bwMode="auto">
                <a:xfrm>
                  <a:off x="3895" y="2216"/>
                  <a:ext cx="49" cy="71"/>
                </a:xfrm>
                <a:custGeom>
                  <a:avLst/>
                  <a:gdLst/>
                  <a:ahLst/>
                  <a:cxnLst>
                    <a:cxn ang="0">
                      <a:pos x="8" y="61"/>
                    </a:cxn>
                    <a:cxn ang="0">
                      <a:pos x="35" y="27"/>
                    </a:cxn>
                    <a:cxn ang="0">
                      <a:pos x="42" y="7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49" h="71">
                      <a:moveTo>
                        <a:pt x="8" y="61"/>
                      </a:moveTo>
                      <a:cubicBezTo>
                        <a:pt x="26" y="11"/>
                        <a:pt x="0" y="71"/>
                        <a:pt x="35" y="27"/>
                      </a:cubicBezTo>
                      <a:cubicBezTo>
                        <a:pt x="39" y="21"/>
                        <a:pt x="39" y="13"/>
                        <a:pt x="42" y="7"/>
                      </a:cubicBezTo>
                      <a:cubicBezTo>
                        <a:pt x="44" y="4"/>
                        <a:pt x="47" y="2"/>
                        <a:pt x="49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3" name="Freeform 67"/>
                <p:cNvSpPr>
                  <a:spLocks/>
                </p:cNvSpPr>
                <p:nvPr/>
              </p:nvSpPr>
              <p:spPr bwMode="auto">
                <a:xfrm>
                  <a:off x="3863" y="2229"/>
                  <a:ext cx="40" cy="55"/>
                </a:xfrm>
                <a:custGeom>
                  <a:avLst/>
                  <a:gdLst/>
                  <a:ahLst/>
                  <a:cxnLst>
                    <a:cxn ang="0">
                      <a:pos x="40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55">
                      <a:moveTo>
                        <a:pt x="40" y="55"/>
                      </a:moveTo>
                      <a:cubicBezTo>
                        <a:pt x="28" y="35"/>
                        <a:pt x="16" y="17"/>
                        <a:pt x="0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204" name="Rectangle 68"/>
              <p:cNvSpPr>
                <a:spLocks noChangeArrowheads="1"/>
              </p:cNvSpPr>
              <p:nvPr/>
            </p:nvSpPr>
            <p:spPr bwMode="auto">
              <a:xfrm>
                <a:off x="1774" y="1615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2</a:t>
                </a:r>
              </a:p>
            </p:txBody>
          </p:sp>
          <p:grpSp>
            <p:nvGrpSpPr>
              <p:cNvPr id="13" name="Group 69"/>
              <p:cNvGrpSpPr>
                <a:grpSpLocks/>
              </p:cNvGrpSpPr>
              <p:nvPr/>
            </p:nvGrpSpPr>
            <p:grpSpPr bwMode="auto">
              <a:xfrm>
                <a:off x="1865" y="1752"/>
                <a:ext cx="81" cy="71"/>
                <a:chOff x="3863" y="2216"/>
                <a:chExt cx="81" cy="71"/>
              </a:xfrm>
            </p:grpSpPr>
            <p:sp>
              <p:nvSpPr>
                <p:cNvPr id="91206" name="Freeform 70"/>
                <p:cNvSpPr>
                  <a:spLocks/>
                </p:cNvSpPr>
                <p:nvPr/>
              </p:nvSpPr>
              <p:spPr bwMode="auto">
                <a:xfrm>
                  <a:off x="3895" y="2216"/>
                  <a:ext cx="49" cy="71"/>
                </a:xfrm>
                <a:custGeom>
                  <a:avLst/>
                  <a:gdLst/>
                  <a:ahLst/>
                  <a:cxnLst>
                    <a:cxn ang="0">
                      <a:pos x="8" y="61"/>
                    </a:cxn>
                    <a:cxn ang="0">
                      <a:pos x="35" y="27"/>
                    </a:cxn>
                    <a:cxn ang="0">
                      <a:pos x="42" y="7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49" h="71">
                      <a:moveTo>
                        <a:pt x="8" y="61"/>
                      </a:moveTo>
                      <a:cubicBezTo>
                        <a:pt x="26" y="11"/>
                        <a:pt x="0" y="71"/>
                        <a:pt x="35" y="27"/>
                      </a:cubicBezTo>
                      <a:cubicBezTo>
                        <a:pt x="39" y="21"/>
                        <a:pt x="39" y="13"/>
                        <a:pt x="42" y="7"/>
                      </a:cubicBezTo>
                      <a:cubicBezTo>
                        <a:pt x="44" y="4"/>
                        <a:pt x="47" y="2"/>
                        <a:pt x="49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7" name="Freeform 71"/>
                <p:cNvSpPr>
                  <a:spLocks/>
                </p:cNvSpPr>
                <p:nvPr/>
              </p:nvSpPr>
              <p:spPr bwMode="auto">
                <a:xfrm>
                  <a:off x="3863" y="2229"/>
                  <a:ext cx="40" cy="55"/>
                </a:xfrm>
                <a:custGeom>
                  <a:avLst/>
                  <a:gdLst/>
                  <a:ahLst/>
                  <a:cxnLst>
                    <a:cxn ang="0">
                      <a:pos x="40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55">
                      <a:moveTo>
                        <a:pt x="40" y="55"/>
                      </a:moveTo>
                      <a:cubicBezTo>
                        <a:pt x="28" y="35"/>
                        <a:pt x="16" y="17"/>
                        <a:pt x="0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1311" name="Freeform 175"/>
            <p:cNvSpPr>
              <a:spLocks/>
            </p:cNvSpPr>
            <p:nvPr/>
          </p:nvSpPr>
          <p:spPr bwMode="auto">
            <a:xfrm>
              <a:off x="1275" y="1701"/>
              <a:ext cx="28" cy="6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61"/>
                </a:cxn>
              </a:cxnLst>
              <a:rect l="0" t="0" r="r" b="b"/>
              <a:pathLst>
                <a:path w="28" h="61">
                  <a:moveTo>
                    <a:pt x="14" y="0"/>
                  </a:moveTo>
                  <a:cubicBezTo>
                    <a:pt x="0" y="40"/>
                    <a:pt x="28" y="21"/>
                    <a:pt x="28" y="6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313" name="Freeform 177"/>
            <p:cNvSpPr>
              <a:spLocks/>
            </p:cNvSpPr>
            <p:nvPr/>
          </p:nvSpPr>
          <p:spPr bwMode="auto">
            <a:xfrm>
              <a:off x="1851" y="1749"/>
              <a:ext cx="30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0"/>
                </a:cxn>
                <a:cxn ang="0">
                  <a:pos x="28" y="34"/>
                </a:cxn>
              </a:cxnLst>
              <a:rect l="0" t="0" r="r" b="b"/>
              <a:pathLst>
                <a:path w="30" h="42">
                  <a:moveTo>
                    <a:pt x="0" y="0"/>
                  </a:moveTo>
                  <a:cubicBezTo>
                    <a:pt x="2" y="7"/>
                    <a:pt x="2" y="15"/>
                    <a:pt x="7" y="20"/>
                  </a:cubicBezTo>
                  <a:cubicBezTo>
                    <a:pt x="30" y="42"/>
                    <a:pt x="28" y="15"/>
                    <a:pt x="28" y="34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93"/>
          <p:cNvGrpSpPr>
            <a:grpSpLocks/>
          </p:cNvGrpSpPr>
          <p:nvPr/>
        </p:nvGrpSpPr>
        <p:grpSpPr bwMode="auto">
          <a:xfrm>
            <a:off x="1881188" y="4756150"/>
            <a:ext cx="1679575" cy="1120775"/>
            <a:chOff x="1185" y="2996"/>
            <a:chExt cx="1058" cy="706"/>
          </a:xfrm>
        </p:grpSpPr>
        <p:sp>
          <p:nvSpPr>
            <p:cNvPr id="91209" name="Text Box 73"/>
            <p:cNvSpPr txBox="1">
              <a:spLocks noChangeArrowheads="1"/>
            </p:cNvSpPr>
            <p:nvPr/>
          </p:nvSpPr>
          <p:spPr bwMode="auto">
            <a:xfrm>
              <a:off x="1185" y="311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1210" name="Text Box 74"/>
            <p:cNvSpPr txBox="1">
              <a:spLocks noChangeArrowheads="1"/>
            </p:cNvSpPr>
            <p:nvPr/>
          </p:nvSpPr>
          <p:spPr bwMode="auto">
            <a:xfrm>
              <a:off x="2016" y="3024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91222" name="Rectangle 86"/>
            <p:cNvSpPr>
              <a:spLocks noChangeArrowheads="1"/>
            </p:cNvSpPr>
            <p:nvPr/>
          </p:nvSpPr>
          <p:spPr bwMode="auto">
            <a:xfrm>
              <a:off x="1230" y="3474"/>
              <a:ext cx="1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grpSp>
          <p:nvGrpSpPr>
            <p:cNvPr id="15" name="Group 87"/>
            <p:cNvGrpSpPr>
              <a:grpSpLocks/>
            </p:cNvGrpSpPr>
            <p:nvPr/>
          </p:nvGrpSpPr>
          <p:grpSpPr bwMode="auto">
            <a:xfrm>
              <a:off x="1910" y="3631"/>
              <a:ext cx="81" cy="71"/>
              <a:chOff x="3863" y="2216"/>
              <a:chExt cx="81" cy="71"/>
            </a:xfrm>
          </p:grpSpPr>
          <p:sp>
            <p:nvSpPr>
              <p:cNvPr id="91224" name="Freeform 88"/>
              <p:cNvSpPr>
                <a:spLocks/>
              </p:cNvSpPr>
              <p:nvPr/>
            </p:nvSpPr>
            <p:spPr bwMode="auto">
              <a:xfrm>
                <a:off x="3895" y="2216"/>
                <a:ext cx="49" cy="71"/>
              </a:xfrm>
              <a:custGeom>
                <a:avLst/>
                <a:gdLst/>
                <a:ahLst/>
                <a:cxnLst>
                  <a:cxn ang="0">
                    <a:pos x="8" y="61"/>
                  </a:cxn>
                  <a:cxn ang="0">
                    <a:pos x="35" y="27"/>
                  </a:cxn>
                  <a:cxn ang="0">
                    <a:pos x="42" y="7"/>
                  </a:cxn>
                  <a:cxn ang="0">
                    <a:pos x="49" y="0"/>
                  </a:cxn>
                </a:cxnLst>
                <a:rect l="0" t="0" r="r" b="b"/>
                <a:pathLst>
                  <a:path w="49" h="71">
                    <a:moveTo>
                      <a:pt x="8" y="61"/>
                    </a:moveTo>
                    <a:cubicBezTo>
                      <a:pt x="26" y="11"/>
                      <a:pt x="0" y="71"/>
                      <a:pt x="35" y="27"/>
                    </a:cubicBezTo>
                    <a:cubicBezTo>
                      <a:pt x="39" y="21"/>
                      <a:pt x="39" y="13"/>
                      <a:pt x="42" y="7"/>
                    </a:cubicBezTo>
                    <a:cubicBezTo>
                      <a:pt x="44" y="4"/>
                      <a:pt x="47" y="2"/>
                      <a:pt x="49" y="0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25" name="Freeform 89"/>
              <p:cNvSpPr>
                <a:spLocks/>
              </p:cNvSpPr>
              <p:nvPr/>
            </p:nvSpPr>
            <p:spPr bwMode="auto">
              <a:xfrm>
                <a:off x="3863" y="2229"/>
                <a:ext cx="40" cy="55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0" y="0"/>
                  </a:cxn>
                </a:cxnLst>
                <a:rect l="0" t="0" r="r" b="b"/>
                <a:pathLst>
                  <a:path w="40" h="55">
                    <a:moveTo>
                      <a:pt x="40" y="55"/>
                    </a:moveTo>
                    <a:cubicBezTo>
                      <a:pt x="28" y="35"/>
                      <a:pt x="16" y="17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0"/>
            <p:cNvGrpSpPr>
              <a:grpSpLocks/>
            </p:cNvGrpSpPr>
            <p:nvPr/>
          </p:nvGrpSpPr>
          <p:grpSpPr bwMode="auto">
            <a:xfrm flipV="1">
              <a:off x="1910" y="2996"/>
              <a:ext cx="81" cy="71"/>
              <a:chOff x="3863" y="2216"/>
              <a:chExt cx="81" cy="71"/>
            </a:xfrm>
          </p:grpSpPr>
          <p:sp>
            <p:nvSpPr>
              <p:cNvPr id="91227" name="Freeform 91"/>
              <p:cNvSpPr>
                <a:spLocks/>
              </p:cNvSpPr>
              <p:nvPr/>
            </p:nvSpPr>
            <p:spPr bwMode="auto">
              <a:xfrm>
                <a:off x="3895" y="2216"/>
                <a:ext cx="49" cy="71"/>
              </a:xfrm>
              <a:custGeom>
                <a:avLst/>
                <a:gdLst/>
                <a:ahLst/>
                <a:cxnLst>
                  <a:cxn ang="0">
                    <a:pos x="8" y="61"/>
                  </a:cxn>
                  <a:cxn ang="0">
                    <a:pos x="35" y="27"/>
                  </a:cxn>
                  <a:cxn ang="0">
                    <a:pos x="42" y="7"/>
                  </a:cxn>
                  <a:cxn ang="0">
                    <a:pos x="49" y="0"/>
                  </a:cxn>
                </a:cxnLst>
                <a:rect l="0" t="0" r="r" b="b"/>
                <a:pathLst>
                  <a:path w="49" h="71">
                    <a:moveTo>
                      <a:pt x="8" y="61"/>
                    </a:moveTo>
                    <a:cubicBezTo>
                      <a:pt x="26" y="11"/>
                      <a:pt x="0" y="71"/>
                      <a:pt x="35" y="27"/>
                    </a:cubicBezTo>
                    <a:cubicBezTo>
                      <a:pt x="39" y="21"/>
                      <a:pt x="39" y="13"/>
                      <a:pt x="42" y="7"/>
                    </a:cubicBezTo>
                    <a:cubicBezTo>
                      <a:pt x="44" y="4"/>
                      <a:pt x="47" y="2"/>
                      <a:pt x="49" y="0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28" name="Freeform 92"/>
              <p:cNvSpPr>
                <a:spLocks/>
              </p:cNvSpPr>
              <p:nvPr/>
            </p:nvSpPr>
            <p:spPr bwMode="auto">
              <a:xfrm>
                <a:off x="3863" y="2229"/>
                <a:ext cx="40" cy="55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0" y="0"/>
                  </a:cxn>
                </a:cxnLst>
                <a:rect l="0" t="0" r="r" b="b"/>
                <a:pathLst>
                  <a:path w="40" h="55">
                    <a:moveTo>
                      <a:pt x="40" y="55"/>
                    </a:moveTo>
                    <a:cubicBezTo>
                      <a:pt x="28" y="35"/>
                      <a:pt x="16" y="17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229" name="Rectangle 93"/>
            <p:cNvSpPr>
              <a:spLocks noChangeArrowheads="1"/>
            </p:cNvSpPr>
            <p:nvPr/>
          </p:nvSpPr>
          <p:spPr bwMode="auto">
            <a:xfrm>
              <a:off x="2016" y="350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grpSp>
          <p:nvGrpSpPr>
            <p:cNvPr id="17" name="Group 94"/>
            <p:cNvGrpSpPr>
              <a:grpSpLocks/>
            </p:cNvGrpSpPr>
            <p:nvPr/>
          </p:nvGrpSpPr>
          <p:grpSpPr bwMode="auto">
            <a:xfrm>
              <a:off x="1289" y="3022"/>
              <a:ext cx="122" cy="128"/>
              <a:chOff x="3212" y="1620"/>
              <a:chExt cx="122" cy="128"/>
            </a:xfrm>
          </p:grpSpPr>
          <p:sp>
            <p:nvSpPr>
              <p:cNvPr id="91231" name="Freeform 95"/>
              <p:cNvSpPr>
                <a:spLocks/>
              </p:cNvSpPr>
              <p:nvPr/>
            </p:nvSpPr>
            <p:spPr bwMode="auto">
              <a:xfrm>
                <a:off x="3320" y="1620"/>
                <a:ext cx="14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28"/>
                  </a:cxn>
                </a:cxnLst>
                <a:rect l="0" t="0" r="r" b="b"/>
                <a:pathLst>
                  <a:path w="14" h="128">
                    <a:moveTo>
                      <a:pt x="0" y="0"/>
                    </a:moveTo>
                    <a:cubicBezTo>
                      <a:pt x="14" y="53"/>
                      <a:pt x="14" y="61"/>
                      <a:pt x="14" y="128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32" name="Freeform 96"/>
              <p:cNvSpPr>
                <a:spLocks/>
              </p:cNvSpPr>
              <p:nvPr/>
            </p:nvSpPr>
            <p:spPr bwMode="auto">
              <a:xfrm>
                <a:off x="3212" y="1620"/>
                <a:ext cx="108" cy="12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41" y="54"/>
                  </a:cxn>
                  <a:cxn ang="0">
                    <a:pos x="14" y="94"/>
                  </a:cxn>
                  <a:cxn ang="0">
                    <a:pos x="0" y="128"/>
                  </a:cxn>
                </a:cxnLst>
                <a:rect l="0" t="0" r="r" b="b"/>
                <a:pathLst>
                  <a:path w="108" h="128">
                    <a:moveTo>
                      <a:pt x="108" y="0"/>
                    </a:moveTo>
                    <a:cubicBezTo>
                      <a:pt x="65" y="13"/>
                      <a:pt x="66" y="16"/>
                      <a:pt x="41" y="54"/>
                    </a:cubicBezTo>
                    <a:cubicBezTo>
                      <a:pt x="32" y="67"/>
                      <a:pt x="14" y="94"/>
                      <a:pt x="14" y="94"/>
                    </a:cubicBezTo>
                    <a:cubicBezTo>
                      <a:pt x="6" y="125"/>
                      <a:pt x="14" y="116"/>
                      <a:pt x="0" y="128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97"/>
            <p:cNvGrpSpPr>
              <a:grpSpLocks/>
            </p:cNvGrpSpPr>
            <p:nvPr/>
          </p:nvGrpSpPr>
          <p:grpSpPr bwMode="auto">
            <a:xfrm flipV="1">
              <a:off x="1366" y="3574"/>
              <a:ext cx="122" cy="128"/>
              <a:chOff x="3212" y="1620"/>
              <a:chExt cx="122" cy="128"/>
            </a:xfrm>
          </p:grpSpPr>
          <p:sp>
            <p:nvSpPr>
              <p:cNvPr id="91234" name="Freeform 98"/>
              <p:cNvSpPr>
                <a:spLocks/>
              </p:cNvSpPr>
              <p:nvPr/>
            </p:nvSpPr>
            <p:spPr bwMode="auto">
              <a:xfrm>
                <a:off x="3320" y="1620"/>
                <a:ext cx="14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28"/>
                  </a:cxn>
                </a:cxnLst>
                <a:rect l="0" t="0" r="r" b="b"/>
                <a:pathLst>
                  <a:path w="14" h="128">
                    <a:moveTo>
                      <a:pt x="0" y="0"/>
                    </a:moveTo>
                    <a:cubicBezTo>
                      <a:pt x="14" y="53"/>
                      <a:pt x="14" y="61"/>
                      <a:pt x="14" y="128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35" name="Freeform 99"/>
              <p:cNvSpPr>
                <a:spLocks/>
              </p:cNvSpPr>
              <p:nvPr/>
            </p:nvSpPr>
            <p:spPr bwMode="auto">
              <a:xfrm>
                <a:off x="3212" y="1620"/>
                <a:ext cx="108" cy="12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41" y="54"/>
                  </a:cxn>
                  <a:cxn ang="0">
                    <a:pos x="14" y="94"/>
                  </a:cxn>
                  <a:cxn ang="0">
                    <a:pos x="0" y="128"/>
                  </a:cxn>
                </a:cxnLst>
                <a:rect l="0" t="0" r="r" b="b"/>
                <a:pathLst>
                  <a:path w="108" h="128">
                    <a:moveTo>
                      <a:pt x="108" y="0"/>
                    </a:moveTo>
                    <a:cubicBezTo>
                      <a:pt x="65" y="13"/>
                      <a:pt x="66" y="16"/>
                      <a:pt x="41" y="54"/>
                    </a:cubicBezTo>
                    <a:cubicBezTo>
                      <a:pt x="32" y="67"/>
                      <a:pt x="14" y="94"/>
                      <a:pt x="14" y="94"/>
                    </a:cubicBezTo>
                    <a:cubicBezTo>
                      <a:pt x="6" y="125"/>
                      <a:pt x="14" y="116"/>
                      <a:pt x="0" y="128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327" name="Freeform 191"/>
            <p:cNvSpPr>
              <a:spLocks/>
            </p:cNvSpPr>
            <p:nvPr/>
          </p:nvSpPr>
          <p:spPr bwMode="auto">
            <a:xfrm>
              <a:off x="1289" y="3099"/>
              <a:ext cx="21" cy="4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48"/>
                </a:cxn>
              </a:cxnLst>
              <a:rect l="0" t="0" r="r" b="b"/>
              <a:pathLst>
                <a:path w="21" h="48">
                  <a:moveTo>
                    <a:pt x="21" y="0"/>
                  </a:moveTo>
                  <a:cubicBezTo>
                    <a:pt x="16" y="14"/>
                    <a:pt x="0" y="34"/>
                    <a:pt x="0" y="48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328" name="Freeform 192"/>
            <p:cNvSpPr>
              <a:spLocks/>
            </p:cNvSpPr>
            <p:nvPr/>
          </p:nvSpPr>
          <p:spPr bwMode="auto">
            <a:xfrm>
              <a:off x="1893" y="3038"/>
              <a:ext cx="27" cy="4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48"/>
                </a:cxn>
              </a:cxnLst>
              <a:rect l="0" t="0" r="r" b="b"/>
              <a:pathLst>
                <a:path w="27" h="48">
                  <a:moveTo>
                    <a:pt x="27" y="0"/>
                  </a:moveTo>
                  <a:cubicBezTo>
                    <a:pt x="11" y="46"/>
                    <a:pt x="26" y="34"/>
                    <a:pt x="0" y="4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>
          <a:xfrm>
            <a:off x="3817537" y="515938"/>
            <a:ext cx="47244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Anafaza II</a:t>
            </a:r>
            <a:endParaRPr kumimoji="0" lang="en-US" sz="280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77" name="Content Placeholder 76"/>
          <p:cNvSpPr>
            <a:spLocks noGrp="1"/>
          </p:cNvSpPr>
          <p:nvPr>
            <p:ph idx="1"/>
          </p:nvPr>
        </p:nvSpPr>
        <p:spPr>
          <a:xfrm>
            <a:off x="4038600" y="2190751"/>
            <a:ext cx="4835539" cy="40826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P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odela centromera i razdvajanje sestrinskih hromatida.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Kretanje sestrinskih hromatida prema suprotnim polovima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6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3" name="Oval 43"/>
          <p:cNvSpPr>
            <a:spLocks noChangeArrowheads="1"/>
          </p:cNvSpPr>
          <p:nvPr/>
        </p:nvSpPr>
        <p:spPr bwMode="auto">
          <a:xfrm>
            <a:off x="457200" y="1195388"/>
            <a:ext cx="2376488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6200000">
            <a:off x="1465263" y="1268413"/>
            <a:ext cx="215900" cy="215900"/>
            <a:chOff x="1202" y="3067"/>
            <a:chExt cx="181" cy="182"/>
          </a:xfrm>
        </p:grpSpPr>
        <p:sp>
          <p:nvSpPr>
            <p:cNvPr id="92207" name="AutoShape 47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8" name="AutoShape 48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 rot="10654306">
            <a:off x="1536700" y="3284538"/>
            <a:ext cx="215900" cy="215900"/>
            <a:chOff x="1202" y="3067"/>
            <a:chExt cx="181" cy="182"/>
          </a:xfrm>
        </p:grpSpPr>
        <p:sp>
          <p:nvSpPr>
            <p:cNvPr id="92210" name="AutoShape 50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1" name="AutoShape 51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2" name="Oval 52"/>
          <p:cNvSpPr>
            <a:spLocks noChangeArrowheads="1"/>
          </p:cNvSpPr>
          <p:nvPr/>
        </p:nvSpPr>
        <p:spPr bwMode="auto">
          <a:xfrm>
            <a:off x="1609725" y="1412875"/>
            <a:ext cx="142875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3" name="Oval 53"/>
          <p:cNvSpPr>
            <a:spLocks noChangeArrowheads="1"/>
          </p:cNvSpPr>
          <p:nvPr/>
        </p:nvSpPr>
        <p:spPr bwMode="auto">
          <a:xfrm>
            <a:off x="1465263" y="1412875"/>
            <a:ext cx="4318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4" name="Oval 54"/>
          <p:cNvSpPr>
            <a:spLocks noChangeArrowheads="1"/>
          </p:cNvSpPr>
          <p:nvPr/>
        </p:nvSpPr>
        <p:spPr bwMode="auto">
          <a:xfrm>
            <a:off x="1249363" y="1412875"/>
            <a:ext cx="8636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5" name="Oval 55"/>
          <p:cNvSpPr>
            <a:spLocks noChangeArrowheads="1"/>
          </p:cNvSpPr>
          <p:nvPr/>
        </p:nvSpPr>
        <p:spPr bwMode="auto">
          <a:xfrm>
            <a:off x="1104900" y="1412875"/>
            <a:ext cx="1150938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6" name="Oval 56"/>
          <p:cNvSpPr>
            <a:spLocks noChangeArrowheads="1"/>
          </p:cNvSpPr>
          <p:nvPr/>
        </p:nvSpPr>
        <p:spPr bwMode="auto">
          <a:xfrm>
            <a:off x="817563" y="1412875"/>
            <a:ext cx="161925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2" name="Oval 72"/>
          <p:cNvSpPr>
            <a:spLocks noChangeArrowheads="1"/>
          </p:cNvSpPr>
          <p:nvPr/>
        </p:nvSpPr>
        <p:spPr bwMode="auto">
          <a:xfrm>
            <a:off x="530225" y="4076700"/>
            <a:ext cx="2376488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 rot="16200000">
            <a:off x="1538288" y="4149725"/>
            <a:ext cx="215900" cy="215900"/>
            <a:chOff x="1202" y="3067"/>
            <a:chExt cx="181" cy="182"/>
          </a:xfrm>
        </p:grpSpPr>
        <p:sp>
          <p:nvSpPr>
            <p:cNvPr id="92236" name="AutoShape 76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7" name="AutoShape 77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 rot="10654306">
            <a:off x="1609725" y="6165850"/>
            <a:ext cx="215900" cy="215900"/>
            <a:chOff x="1202" y="3067"/>
            <a:chExt cx="181" cy="182"/>
          </a:xfrm>
        </p:grpSpPr>
        <p:sp>
          <p:nvSpPr>
            <p:cNvPr id="92239" name="AutoShape 79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0" name="AutoShape 80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1" name="Oval 81"/>
          <p:cNvSpPr>
            <a:spLocks noChangeArrowheads="1"/>
          </p:cNvSpPr>
          <p:nvPr/>
        </p:nvSpPr>
        <p:spPr bwMode="auto">
          <a:xfrm>
            <a:off x="1682750" y="4294188"/>
            <a:ext cx="142875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2" name="Oval 82"/>
          <p:cNvSpPr>
            <a:spLocks noChangeArrowheads="1"/>
          </p:cNvSpPr>
          <p:nvPr/>
        </p:nvSpPr>
        <p:spPr bwMode="auto">
          <a:xfrm>
            <a:off x="1538288" y="4294188"/>
            <a:ext cx="43180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3" name="Oval 83"/>
          <p:cNvSpPr>
            <a:spLocks noChangeArrowheads="1"/>
          </p:cNvSpPr>
          <p:nvPr/>
        </p:nvSpPr>
        <p:spPr bwMode="auto">
          <a:xfrm>
            <a:off x="1322388" y="4294188"/>
            <a:ext cx="86360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4" name="Oval 84"/>
          <p:cNvSpPr>
            <a:spLocks noChangeArrowheads="1"/>
          </p:cNvSpPr>
          <p:nvPr/>
        </p:nvSpPr>
        <p:spPr bwMode="auto">
          <a:xfrm>
            <a:off x="1177925" y="4294188"/>
            <a:ext cx="1150938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5" name="Oval 85"/>
          <p:cNvSpPr>
            <a:spLocks noChangeArrowheads="1"/>
          </p:cNvSpPr>
          <p:nvPr/>
        </p:nvSpPr>
        <p:spPr bwMode="auto">
          <a:xfrm>
            <a:off x="890588" y="4294188"/>
            <a:ext cx="161925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0" name="Rectangle 100"/>
          <p:cNvSpPr>
            <a:spLocks noChangeArrowheads="1"/>
          </p:cNvSpPr>
          <p:nvPr/>
        </p:nvSpPr>
        <p:spPr bwMode="auto">
          <a:xfrm>
            <a:off x="0" y="152400"/>
            <a:ext cx="89915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2800" u="sng" dirty="0">
                <a:solidFill>
                  <a:srgbClr val="002060"/>
                </a:solidFill>
                <a:cs typeface="Times New Roman" pitchFamily="18" charset="0"/>
              </a:rPr>
              <a:t>Telofaza </a:t>
            </a:r>
            <a:r>
              <a:rPr lang="sr-Latn-RS" sz="2800" u="sng" dirty="0" smtClean="0">
                <a:solidFill>
                  <a:srgbClr val="002060"/>
                </a:solidFill>
                <a:cs typeface="Times New Roman" pitchFamily="18" charset="0"/>
              </a:rPr>
              <a:t>II </a:t>
            </a:r>
            <a:r>
              <a:rPr lang="sr-Latn-RS" sz="2800" dirty="0">
                <a:solidFill>
                  <a:srgbClr val="002060"/>
                </a:solidFill>
                <a:cs typeface="Times New Roman" pitchFamily="18" charset="0"/>
              </a:rPr>
              <a:t>-</a:t>
            </a:r>
            <a:r>
              <a:rPr lang="sr-Latn-R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nastaju ćelije sa haploidnim brojem hromozoma.</a:t>
            </a:r>
            <a:r>
              <a:rPr lang="sr-Latn-RS" sz="2800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en-US" sz="28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2264" name="Line 104"/>
          <p:cNvSpPr>
            <a:spLocks noChangeShapeType="1"/>
          </p:cNvSpPr>
          <p:nvPr/>
        </p:nvSpPr>
        <p:spPr bwMode="auto">
          <a:xfrm>
            <a:off x="2978150" y="234791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5" name="Line 105"/>
          <p:cNvSpPr>
            <a:spLocks noChangeShapeType="1"/>
          </p:cNvSpPr>
          <p:nvPr/>
        </p:nvSpPr>
        <p:spPr bwMode="auto">
          <a:xfrm flipV="1">
            <a:off x="3627438" y="1916113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6" name="Line 106"/>
          <p:cNvSpPr>
            <a:spLocks noChangeShapeType="1"/>
          </p:cNvSpPr>
          <p:nvPr/>
        </p:nvSpPr>
        <p:spPr bwMode="auto">
          <a:xfrm>
            <a:off x="3627438" y="2347913"/>
            <a:ext cx="3587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1" name="Line 111"/>
          <p:cNvSpPr>
            <a:spLocks noChangeShapeType="1"/>
          </p:cNvSpPr>
          <p:nvPr/>
        </p:nvSpPr>
        <p:spPr bwMode="auto">
          <a:xfrm>
            <a:off x="2978150" y="53736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2" name="Line 112"/>
          <p:cNvSpPr>
            <a:spLocks noChangeShapeType="1"/>
          </p:cNvSpPr>
          <p:nvPr/>
        </p:nvSpPr>
        <p:spPr bwMode="auto">
          <a:xfrm flipV="1">
            <a:off x="3627438" y="4941888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3" name="Line 113"/>
          <p:cNvSpPr>
            <a:spLocks noChangeShapeType="1"/>
          </p:cNvSpPr>
          <p:nvPr/>
        </p:nvSpPr>
        <p:spPr bwMode="auto">
          <a:xfrm>
            <a:off x="3627438" y="5373688"/>
            <a:ext cx="3587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2546350" y="3573463"/>
            <a:ext cx="2160588" cy="862012"/>
            <a:chOff x="1604" y="2251"/>
            <a:chExt cx="1361" cy="543"/>
          </a:xfrm>
        </p:grpSpPr>
        <p:sp>
          <p:nvSpPr>
            <p:cNvPr id="92295" name="Line 135"/>
            <p:cNvSpPr>
              <a:spLocks noChangeShapeType="1"/>
            </p:cNvSpPr>
            <p:nvPr/>
          </p:nvSpPr>
          <p:spPr bwMode="auto">
            <a:xfrm>
              <a:off x="2284" y="2432"/>
              <a:ext cx="635" cy="36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6" name="Text Box 136"/>
            <p:cNvSpPr txBox="1">
              <a:spLocks noChangeArrowheads="1"/>
            </p:cNvSpPr>
            <p:nvPr/>
          </p:nvSpPr>
          <p:spPr bwMode="auto">
            <a:xfrm>
              <a:off x="1604" y="2251"/>
              <a:ext cx="1361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sz="1200" dirty="0">
                  <a:latin typeface="Comic Sans MS" pitchFamily="66" charset="0"/>
                </a:rPr>
                <a:t>unutra je</a:t>
              </a:r>
              <a:r>
                <a:rPr lang="en-US" sz="1200" dirty="0">
                  <a:latin typeface="Comic Sans MS" pitchFamily="66" charset="0"/>
                </a:rPr>
                <a:t> 1 mole</a:t>
              </a:r>
              <a:r>
                <a:rPr lang="sr-Latn-CS" sz="1200" dirty="0">
                  <a:latin typeface="Comic Sans MS" pitchFamily="66" charset="0"/>
                </a:rPr>
                <a:t>k</a:t>
              </a:r>
              <a:r>
                <a:rPr lang="en-US" sz="1200" dirty="0" err="1">
                  <a:latin typeface="Comic Sans MS" pitchFamily="66" charset="0"/>
                </a:rPr>
                <a:t>ul</a:t>
              </a:r>
              <a:r>
                <a:rPr lang="en-US" sz="1200" dirty="0">
                  <a:latin typeface="Comic Sans MS" pitchFamily="66" charset="0"/>
                </a:rPr>
                <a:t>  DN</a:t>
              </a:r>
              <a:r>
                <a:rPr lang="sr-Latn-CS" sz="1200" dirty="0">
                  <a:latin typeface="Comic Sans MS" pitchFamily="66" charset="0"/>
                </a:rPr>
                <a:t>K</a:t>
              </a:r>
              <a:endParaRPr lang="en-US" sz="1200" dirty="0">
                <a:latin typeface="Comic Sans MS" pitchFamily="66" charset="0"/>
              </a:endParaRPr>
            </a:p>
          </p:txBody>
        </p:sp>
      </p:grpSp>
      <p:sp>
        <p:nvSpPr>
          <p:cNvPr id="92305" name="Freeform 145"/>
          <p:cNvSpPr>
            <a:spLocks/>
          </p:cNvSpPr>
          <p:nvPr/>
        </p:nvSpPr>
        <p:spPr bwMode="auto">
          <a:xfrm>
            <a:off x="1173163" y="1449388"/>
            <a:ext cx="482600" cy="419100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176" y="70"/>
              </a:cxn>
              <a:cxn ang="0">
                <a:pos x="141" y="94"/>
              </a:cxn>
              <a:cxn ang="0">
                <a:pos x="124" y="105"/>
              </a:cxn>
              <a:cxn ang="0">
                <a:pos x="42" y="210"/>
              </a:cxn>
              <a:cxn ang="0">
                <a:pos x="7" y="256"/>
              </a:cxn>
            </a:cxnLst>
            <a:rect l="0" t="0" r="r" b="b"/>
            <a:pathLst>
              <a:path w="304" h="264">
                <a:moveTo>
                  <a:pt x="304" y="0"/>
                </a:moveTo>
                <a:cubicBezTo>
                  <a:pt x="264" y="28"/>
                  <a:pt x="218" y="45"/>
                  <a:pt x="176" y="70"/>
                </a:cubicBezTo>
                <a:cubicBezTo>
                  <a:pt x="164" y="77"/>
                  <a:pt x="153" y="86"/>
                  <a:pt x="141" y="94"/>
                </a:cubicBezTo>
                <a:cubicBezTo>
                  <a:pt x="135" y="98"/>
                  <a:pt x="124" y="105"/>
                  <a:pt x="124" y="105"/>
                </a:cubicBezTo>
                <a:cubicBezTo>
                  <a:pt x="98" y="144"/>
                  <a:pt x="70" y="174"/>
                  <a:pt x="42" y="210"/>
                </a:cubicBezTo>
                <a:cubicBezTo>
                  <a:pt x="0" y="264"/>
                  <a:pt x="35" y="230"/>
                  <a:pt x="7" y="256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6" name="Freeform 146"/>
          <p:cNvSpPr>
            <a:spLocks/>
          </p:cNvSpPr>
          <p:nvPr/>
        </p:nvSpPr>
        <p:spPr bwMode="auto">
          <a:xfrm>
            <a:off x="1665288" y="1458913"/>
            <a:ext cx="360362" cy="415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41"/>
              </a:cxn>
              <a:cxn ang="0">
                <a:pos x="122" y="64"/>
              </a:cxn>
              <a:cxn ang="0">
                <a:pos x="163" y="111"/>
              </a:cxn>
              <a:cxn ang="0">
                <a:pos x="198" y="181"/>
              </a:cxn>
              <a:cxn ang="0">
                <a:pos x="227" y="262"/>
              </a:cxn>
            </a:cxnLst>
            <a:rect l="0" t="0" r="r" b="b"/>
            <a:pathLst>
              <a:path w="227" h="262">
                <a:moveTo>
                  <a:pt x="0" y="0"/>
                </a:moveTo>
                <a:cubicBezTo>
                  <a:pt x="29" y="15"/>
                  <a:pt x="58" y="24"/>
                  <a:pt x="87" y="41"/>
                </a:cubicBezTo>
                <a:cubicBezTo>
                  <a:pt x="99" y="48"/>
                  <a:pt x="122" y="64"/>
                  <a:pt x="122" y="64"/>
                </a:cubicBezTo>
                <a:cubicBezTo>
                  <a:pt x="149" y="105"/>
                  <a:pt x="133" y="91"/>
                  <a:pt x="163" y="111"/>
                </a:cubicBezTo>
                <a:cubicBezTo>
                  <a:pt x="172" y="136"/>
                  <a:pt x="186" y="158"/>
                  <a:pt x="198" y="181"/>
                </a:cubicBezTo>
                <a:cubicBezTo>
                  <a:pt x="211" y="206"/>
                  <a:pt x="214" y="236"/>
                  <a:pt x="227" y="262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7" name="Freeform 147"/>
          <p:cNvSpPr>
            <a:spLocks/>
          </p:cNvSpPr>
          <p:nvPr/>
        </p:nvSpPr>
        <p:spPr bwMode="auto">
          <a:xfrm>
            <a:off x="1184275" y="2909888"/>
            <a:ext cx="406400" cy="377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58"/>
              </a:cxn>
              <a:cxn ang="0">
                <a:pos x="105" y="139"/>
              </a:cxn>
              <a:cxn ang="0">
                <a:pos x="204" y="203"/>
              </a:cxn>
              <a:cxn ang="0">
                <a:pos x="256" y="238"/>
              </a:cxn>
            </a:cxnLst>
            <a:rect l="0" t="0" r="r" b="b"/>
            <a:pathLst>
              <a:path w="256" h="238">
                <a:moveTo>
                  <a:pt x="0" y="0"/>
                </a:moveTo>
                <a:cubicBezTo>
                  <a:pt x="28" y="9"/>
                  <a:pt x="28" y="33"/>
                  <a:pt x="41" y="58"/>
                </a:cubicBezTo>
                <a:cubicBezTo>
                  <a:pt x="56" y="88"/>
                  <a:pt x="77" y="121"/>
                  <a:pt x="105" y="139"/>
                </a:cubicBezTo>
                <a:cubicBezTo>
                  <a:pt x="121" y="164"/>
                  <a:pt x="175" y="194"/>
                  <a:pt x="204" y="203"/>
                </a:cubicBezTo>
                <a:cubicBezTo>
                  <a:pt x="221" y="215"/>
                  <a:pt x="238" y="228"/>
                  <a:pt x="256" y="238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8" name="Freeform 148"/>
          <p:cNvSpPr>
            <a:spLocks/>
          </p:cNvSpPr>
          <p:nvPr/>
        </p:nvSpPr>
        <p:spPr bwMode="auto">
          <a:xfrm>
            <a:off x="1600200" y="2863850"/>
            <a:ext cx="406400" cy="442913"/>
          </a:xfrm>
          <a:custGeom>
            <a:avLst/>
            <a:gdLst/>
            <a:ahLst/>
            <a:cxnLst>
              <a:cxn ang="0">
                <a:pos x="256" y="0"/>
              </a:cxn>
              <a:cxn ang="0">
                <a:pos x="216" y="99"/>
              </a:cxn>
              <a:cxn ang="0">
                <a:pos x="157" y="157"/>
              </a:cxn>
              <a:cxn ang="0">
                <a:pos x="122" y="180"/>
              </a:cxn>
              <a:cxn ang="0">
                <a:pos x="41" y="244"/>
              </a:cxn>
              <a:cxn ang="0">
                <a:pos x="0" y="279"/>
              </a:cxn>
            </a:cxnLst>
            <a:rect l="0" t="0" r="r" b="b"/>
            <a:pathLst>
              <a:path w="256" h="279">
                <a:moveTo>
                  <a:pt x="256" y="0"/>
                </a:moveTo>
                <a:cubicBezTo>
                  <a:pt x="251" y="45"/>
                  <a:pt x="254" y="72"/>
                  <a:pt x="216" y="99"/>
                </a:cubicBezTo>
                <a:cubicBezTo>
                  <a:pt x="185" y="143"/>
                  <a:pt x="203" y="126"/>
                  <a:pt x="157" y="157"/>
                </a:cubicBezTo>
                <a:cubicBezTo>
                  <a:pt x="145" y="165"/>
                  <a:pt x="122" y="180"/>
                  <a:pt x="122" y="180"/>
                </a:cubicBezTo>
                <a:cubicBezTo>
                  <a:pt x="110" y="198"/>
                  <a:pt x="62" y="230"/>
                  <a:pt x="41" y="244"/>
                </a:cubicBezTo>
                <a:cubicBezTo>
                  <a:pt x="29" y="261"/>
                  <a:pt x="19" y="270"/>
                  <a:pt x="0" y="279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9" name="Freeform 149"/>
          <p:cNvSpPr>
            <a:spLocks/>
          </p:cNvSpPr>
          <p:nvPr/>
        </p:nvSpPr>
        <p:spPr bwMode="auto">
          <a:xfrm>
            <a:off x="1184275" y="4322763"/>
            <a:ext cx="527050" cy="471487"/>
          </a:xfrm>
          <a:custGeom>
            <a:avLst/>
            <a:gdLst/>
            <a:ahLst/>
            <a:cxnLst>
              <a:cxn ang="0">
                <a:pos x="332" y="0"/>
              </a:cxn>
              <a:cxn ang="0">
                <a:pos x="169" y="110"/>
              </a:cxn>
              <a:cxn ang="0">
                <a:pos x="82" y="180"/>
              </a:cxn>
              <a:cxn ang="0">
                <a:pos x="0" y="297"/>
              </a:cxn>
            </a:cxnLst>
            <a:rect l="0" t="0" r="r" b="b"/>
            <a:pathLst>
              <a:path w="332" h="297">
                <a:moveTo>
                  <a:pt x="332" y="0"/>
                </a:moveTo>
                <a:cubicBezTo>
                  <a:pt x="288" y="44"/>
                  <a:pt x="222" y="75"/>
                  <a:pt x="169" y="110"/>
                </a:cubicBezTo>
                <a:cubicBezTo>
                  <a:pt x="137" y="131"/>
                  <a:pt x="114" y="159"/>
                  <a:pt x="82" y="180"/>
                </a:cubicBezTo>
                <a:cubicBezTo>
                  <a:pt x="56" y="219"/>
                  <a:pt x="0" y="244"/>
                  <a:pt x="0" y="297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0" name="Freeform 150"/>
          <p:cNvSpPr>
            <a:spLocks/>
          </p:cNvSpPr>
          <p:nvPr/>
        </p:nvSpPr>
        <p:spPr bwMode="auto">
          <a:xfrm>
            <a:off x="1684338" y="4349750"/>
            <a:ext cx="442912" cy="434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" y="70"/>
              </a:cxn>
              <a:cxn ang="0">
                <a:pos x="122" y="93"/>
              </a:cxn>
              <a:cxn ang="0">
                <a:pos x="133" y="111"/>
              </a:cxn>
              <a:cxn ang="0">
                <a:pos x="168" y="134"/>
              </a:cxn>
              <a:cxn ang="0">
                <a:pos x="186" y="146"/>
              </a:cxn>
              <a:cxn ang="0">
                <a:pos x="203" y="157"/>
              </a:cxn>
              <a:cxn ang="0">
                <a:pos x="221" y="169"/>
              </a:cxn>
              <a:cxn ang="0">
                <a:pos x="267" y="239"/>
              </a:cxn>
              <a:cxn ang="0">
                <a:pos x="279" y="274"/>
              </a:cxn>
            </a:cxnLst>
            <a:rect l="0" t="0" r="r" b="b"/>
            <a:pathLst>
              <a:path w="279" h="274">
                <a:moveTo>
                  <a:pt x="0" y="0"/>
                </a:moveTo>
                <a:cubicBezTo>
                  <a:pt x="33" y="23"/>
                  <a:pt x="57" y="53"/>
                  <a:pt x="93" y="70"/>
                </a:cubicBezTo>
                <a:cubicBezTo>
                  <a:pt x="124" y="121"/>
                  <a:pt x="82" y="61"/>
                  <a:pt x="122" y="93"/>
                </a:cubicBezTo>
                <a:cubicBezTo>
                  <a:pt x="128" y="97"/>
                  <a:pt x="128" y="106"/>
                  <a:pt x="133" y="111"/>
                </a:cubicBezTo>
                <a:cubicBezTo>
                  <a:pt x="143" y="120"/>
                  <a:pt x="156" y="126"/>
                  <a:pt x="168" y="134"/>
                </a:cubicBezTo>
                <a:cubicBezTo>
                  <a:pt x="174" y="138"/>
                  <a:pt x="180" y="142"/>
                  <a:pt x="186" y="146"/>
                </a:cubicBezTo>
                <a:cubicBezTo>
                  <a:pt x="192" y="150"/>
                  <a:pt x="197" y="153"/>
                  <a:pt x="203" y="157"/>
                </a:cubicBezTo>
                <a:cubicBezTo>
                  <a:pt x="209" y="161"/>
                  <a:pt x="221" y="169"/>
                  <a:pt x="221" y="169"/>
                </a:cubicBezTo>
                <a:cubicBezTo>
                  <a:pt x="235" y="192"/>
                  <a:pt x="256" y="214"/>
                  <a:pt x="267" y="239"/>
                </a:cubicBezTo>
                <a:cubicBezTo>
                  <a:pt x="272" y="250"/>
                  <a:pt x="279" y="274"/>
                  <a:pt x="279" y="274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1" name="Freeform 151"/>
          <p:cNvSpPr>
            <a:spLocks/>
          </p:cNvSpPr>
          <p:nvPr/>
        </p:nvSpPr>
        <p:spPr bwMode="auto">
          <a:xfrm>
            <a:off x="1333500" y="5865813"/>
            <a:ext cx="377825" cy="312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81"/>
              </a:cxn>
              <a:cxn ang="0">
                <a:pos x="116" y="133"/>
              </a:cxn>
              <a:cxn ang="0">
                <a:pos x="168" y="162"/>
              </a:cxn>
              <a:cxn ang="0">
                <a:pos x="203" y="186"/>
              </a:cxn>
              <a:cxn ang="0">
                <a:pos x="238" y="197"/>
              </a:cxn>
            </a:cxnLst>
            <a:rect l="0" t="0" r="r" b="b"/>
            <a:pathLst>
              <a:path w="238" h="197">
                <a:moveTo>
                  <a:pt x="0" y="0"/>
                </a:moveTo>
                <a:cubicBezTo>
                  <a:pt x="19" y="30"/>
                  <a:pt x="27" y="61"/>
                  <a:pt x="58" y="81"/>
                </a:cubicBezTo>
                <a:cubicBezTo>
                  <a:pt x="78" y="112"/>
                  <a:pt x="81" y="123"/>
                  <a:pt x="116" y="133"/>
                </a:cubicBezTo>
                <a:cubicBezTo>
                  <a:pt x="131" y="156"/>
                  <a:pt x="143" y="155"/>
                  <a:pt x="168" y="162"/>
                </a:cubicBezTo>
                <a:cubicBezTo>
                  <a:pt x="180" y="170"/>
                  <a:pt x="190" y="182"/>
                  <a:pt x="203" y="186"/>
                </a:cubicBezTo>
                <a:cubicBezTo>
                  <a:pt x="215" y="190"/>
                  <a:pt x="238" y="197"/>
                  <a:pt x="238" y="197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2" name="Freeform 152"/>
          <p:cNvSpPr>
            <a:spLocks/>
          </p:cNvSpPr>
          <p:nvPr/>
        </p:nvSpPr>
        <p:spPr bwMode="auto">
          <a:xfrm>
            <a:off x="1711325" y="5856288"/>
            <a:ext cx="406400" cy="322262"/>
          </a:xfrm>
          <a:custGeom>
            <a:avLst/>
            <a:gdLst/>
            <a:ahLst/>
            <a:cxnLst>
              <a:cxn ang="0">
                <a:pos x="256" y="0"/>
              </a:cxn>
              <a:cxn ang="0">
                <a:pos x="210" y="40"/>
              </a:cxn>
              <a:cxn ang="0">
                <a:pos x="146" y="93"/>
              </a:cxn>
              <a:cxn ang="0">
                <a:pos x="23" y="180"/>
              </a:cxn>
              <a:cxn ang="0">
                <a:pos x="0" y="203"/>
              </a:cxn>
            </a:cxnLst>
            <a:rect l="0" t="0" r="r" b="b"/>
            <a:pathLst>
              <a:path w="256" h="203">
                <a:moveTo>
                  <a:pt x="256" y="0"/>
                </a:moveTo>
                <a:cubicBezTo>
                  <a:pt x="244" y="17"/>
                  <a:pt x="210" y="40"/>
                  <a:pt x="210" y="40"/>
                </a:cubicBezTo>
                <a:cubicBezTo>
                  <a:pt x="195" y="63"/>
                  <a:pt x="168" y="75"/>
                  <a:pt x="146" y="93"/>
                </a:cubicBezTo>
                <a:cubicBezTo>
                  <a:pt x="118" y="116"/>
                  <a:pt x="58" y="168"/>
                  <a:pt x="23" y="180"/>
                </a:cubicBezTo>
                <a:cubicBezTo>
                  <a:pt x="4" y="200"/>
                  <a:pt x="12" y="193"/>
                  <a:pt x="0" y="203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158"/>
          <p:cNvGrpSpPr>
            <a:grpSpLocks/>
          </p:cNvGrpSpPr>
          <p:nvPr/>
        </p:nvGrpSpPr>
        <p:grpSpPr bwMode="auto">
          <a:xfrm>
            <a:off x="838200" y="1828800"/>
            <a:ext cx="1296988" cy="1066800"/>
            <a:chOff x="1139" y="1162"/>
            <a:chExt cx="817" cy="672"/>
          </a:xfrm>
        </p:grpSpPr>
        <p:grpSp>
          <p:nvGrpSpPr>
            <p:cNvPr id="8" name="Group 159"/>
            <p:cNvGrpSpPr>
              <a:grpSpLocks/>
            </p:cNvGrpSpPr>
            <p:nvPr/>
          </p:nvGrpSpPr>
          <p:grpSpPr bwMode="auto">
            <a:xfrm>
              <a:off x="1139" y="1162"/>
              <a:ext cx="817" cy="672"/>
              <a:chOff x="1139" y="1162"/>
              <a:chExt cx="817" cy="672"/>
            </a:xfrm>
          </p:grpSpPr>
          <p:sp>
            <p:nvSpPr>
              <p:cNvPr id="92320" name="Text Box 160"/>
              <p:cNvSpPr txBox="1">
                <a:spLocks noChangeArrowheads="1"/>
              </p:cNvSpPr>
              <p:nvPr/>
            </p:nvSpPr>
            <p:spPr bwMode="auto">
              <a:xfrm>
                <a:off x="1774" y="1207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92321" name="Text Box 161"/>
              <p:cNvSpPr txBox="1">
                <a:spLocks noChangeArrowheads="1"/>
              </p:cNvSpPr>
              <p:nvPr/>
            </p:nvSpPr>
            <p:spPr bwMode="auto">
              <a:xfrm>
                <a:off x="1139" y="1616"/>
                <a:ext cx="18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solidFill>
                      <a:srgbClr val="FF3399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92322" name="Rectangle 162"/>
              <p:cNvSpPr>
                <a:spLocks noChangeArrowheads="1"/>
              </p:cNvSpPr>
              <p:nvPr/>
            </p:nvSpPr>
            <p:spPr bwMode="auto">
              <a:xfrm>
                <a:off x="1139" y="1206"/>
                <a:ext cx="1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solidFill>
                      <a:srgbClr val="FF3399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grpSp>
            <p:nvGrpSpPr>
              <p:cNvPr id="9" name="Group 163"/>
              <p:cNvGrpSpPr>
                <a:grpSpLocks/>
              </p:cNvGrpSpPr>
              <p:nvPr/>
            </p:nvGrpSpPr>
            <p:grpSpPr bwMode="auto">
              <a:xfrm>
                <a:off x="1275" y="1162"/>
                <a:ext cx="122" cy="128"/>
                <a:chOff x="3212" y="1620"/>
                <a:chExt cx="122" cy="128"/>
              </a:xfrm>
            </p:grpSpPr>
            <p:sp>
              <p:nvSpPr>
                <p:cNvPr id="92324" name="Freeform 164"/>
                <p:cNvSpPr>
                  <a:spLocks/>
                </p:cNvSpPr>
                <p:nvPr/>
              </p:nvSpPr>
              <p:spPr bwMode="auto">
                <a:xfrm>
                  <a:off x="3320" y="1620"/>
                  <a:ext cx="14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28"/>
                    </a:cxn>
                  </a:cxnLst>
                  <a:rect l="0" t="0" r="r" b="b"/>
                  <a:pathLst>
                    <a:path w="14" h="128">
                      <a:moveTo>
                        <a:pt x="0" y="0"/>
                      </a:moveTo>
                      <a:cubicBezTo>
                        <a:pt x="14" y="53"/>
                        <a:pt x="14" y="61"/>
                        <a:pt x="14" y="128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25" name="Freeform 165"/>
                <p:cNvSpPr>
                  <a:spLocks/>
                </p:cNvSpPr>
                <p:nvPr/>
              </p:nvSpPr>
              <p:spPr bwMode="auto">
                <a:xfrm>
                  <a:off x="3212" y="1620"/>
                  <a:ext cx="108" cy="128"/>
                </a:xfrm>
                <a:custGeom>
                  <a:avLst/>
                  <a:gdLst/>
                  <a:ahLst/>
                  <a:cxnLst>
                    <a:cxn ang="0">
                      <a:pos x="108" y="0"/>
                    </a:cxn>
                    <a:cxn ang="0">
                      <a:pos x="41" y="54"/>
                    </a:cxn>
                    <a:cxn ang="0">
                      <a:pos x="14" y="94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08" h="128">
                      <a:moveTo>
                        <a:pt x="108" y="0"/>
                      </a:moveTo>
                      <a:cubicBezTo>
                        <a:pt x="65" y="13"/>
                        <a:pt x="66" y="16"/>
                        <a:pt x="41" y="54"/>
                      </a:cubicBezTo>
                      <a:cubicBezTo>
                        <a:pt x="32" y="67"/>
                        <a:pt x="14" y="94"/>
                        <a:pt x="14" y="94"/>
                      </a:cubicBezTo>
                      <a:cubicBezTo>
                        <a:pt x="6" y="125"/>
                        <a:pt x="14" y="116"/>
                        <a:pt x="0" y="128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66"/>
              <p:cNvGrpSpPr>
                <a:grpSpLocks/>
              </p:cNvGrpSpPr>
              <p:nvPr/>
            </p:nvGrpSpPr>
            <p:grpSpPr bwMode="auto">
              <a:xfrm flipV="1">
                <a:off x="1275" y="1706"/>
                <a:ext cx="122" cy="128"/>
                <a:chOff x="3212" y="1620"/>
                <a:chExt cx="122" cy="128"/>
              </a:xfrm>
            </p:grpSpPr>
            <p:sp>
              <p:nvSpPr>
                <p:cNvPr id="92327" name="Freeform 167"/>
                <p:cNvSpPr>
                  <a:spLocks/>
                </p:cNvSpPr>
                <p:nvPr/>
              </p:nvSpPr>
              <p:spPr bwMode="auto">
                <a:xfrm>
                  <a:off x="3320" y="1620"/>
                  <a:ext cx="14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28"/>
                    </a:cxn>
                  </a:cxnLst>
                  <a:rect l="0" t="0" r="r" b="b"/>
                  <a:pathLst>
                    <a:path w="14" h="128">
                      <a:moveTo>
                        <a:pt x="0" y="0"/>
                      </a:moveTo>
                      <a:cubicBezTo>
                        <a:pt x="14" y="53"/>
                        <a:pt x="14" y="61"/>
                        <a:pt x="14" y="128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28" name="Freeform 168"/>
                <p:cNvSpPr>
                  <a:spLocks/>
                </p:cNvSpPr>
                <p:nvPr/>
              </p:nvSpPr>
              <p:spPr bwMode="auto">
                <a:xfrm>
                  <a:off x="3212" y="1620"/>
                  <a:ext cx="108" cy="128"/>
                </a:xfrm>
                <a:custGeom>
                  <a:avLst/>
                  <a:gdLst/>
                  <a:ahLst/>
                  <a:cxnLst>
                    <a:cxn ang="0">
                      <a:pos x="108" y="0"/>
                    </a:cxn>
                    <a:cxn ang="0">
                      <a:pos x="41" y="54"/>
                    </a:cxn>
                    <a:cxn ang="0">
                      <a:pos x="14" y="94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08" h="128">
                      <a:moveTo>
                        <a:pt x="108" y="0"/>
                      </a:moveTo>
                      <a:cubicBezTo>
                        <a:pt x="65" y="13"/>
                        <a:pt x="66" y="16"/>
                        <a:pt x="41" y="54"/>
                      </a:cubicBezTo>
                      <a:cubicBezTo>
                        <a:pt x="32" y="67"/>
                        <a:pt x="14" y="94"/>
                        <a:pt x="14" y="94"/>
                      </a:cubicBezTo>
                      <a:cubicBezTo>
                        <a:pt x="6" y="125"/>
                        <a:pt x="14" y="116"/>
                        <a:pt x="0" y="128"/>
                      </a:cubicBezTo>
                    </a:path>
                  </a:pathLst>
                </a:custGeom>
                <a:noFill/>
                <a:ln w="38100" cmpd="sng">
                  <a:solidFill>
                    <a:srgbClr val="FF33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69"/>
              <p:cNvGrpSpPr>
                <a:grpSpLocks/>
              </p:cNvGrpSpPr>
              <p:nvPr/>
            </p:nvGrpSpPr>
            <p:grpSpPr bwMode="auto">
              <a:xfrm flipV="1">
                <a:off x="1865" y="1162"/>
                <a:ext cx="81" cy="71"/>
                <a:chOff x="3863" y="2216"/>
                <a:chExt cx="81" cy="71"/>
              </a:xfrm>
            </p:grpSpPr>
            <p:sp>
              <p:nvSpPr>
                <p:cNvPr id="92330" name="Freeform 170"/>
                <p:cNvSpPr>
                  <a:spLocks/>
                </p:cNvSpPr>
                <p:nvPr/>
              </p:nvSpPr>
              <p:spPr bwMode="auto">
                <a:xfrm>
                  <a:off x="3895" y="2216"/>
                  <a:ext cx="49" cy="71"/>
                </a:xfrm>
                <a:custGeom>
                  <a:avLst/>
                  <a:gdLst/>
                  <a:ahLst/>
                  <a:cxnLst>
                    <a:cxn ang="0">
                      <a:pos x="8" y="61"/>
                    </a:cxn>
                    <a:cxn ang="0">
                      <a:pos x="35" y="27"/>
                    </a:cxn>
                    <a:cxn ang="0">
                      <a:pos x="42" y="7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49" h="71">
                      <a:moveTo>
                        <a:pt x="8" y="61"/>
                      </a:moveTo>
                      <a:cubicBezTo>
                        <a:pt x="26" y="11"/>
                        <a:pt x="0" y="71"/>
                        <a:pt x="35" y="27"/>
                      </a:cubicBezTo>
                      <a:cubicBezTo>
                        <a:pt x="39" y="21"/>
                        <a:pt x="39" y="13"/>
                        <a:pt x="42" y="7"/>
                      </a:cubicBezTo>
                      <a:cubicBezTo>
                        <a:pt x="44" y="4"/>
                        <a:pt x="47" y="2"/>
                        <a:pt x="49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31" name="Freeform 171"/>
                <p:cNvSpPr>
                  <a:spLocks/>
                </p:cNvSpPr>
                <p:nvPr/>
              </p:nvSpPr>
              <p:spPr bwMode="auto">
                <a:xfrm>
                  <a:off x="3863" y="2229"/>
                  <a:ext cx="40" cy="55"/>
                </a:xfrm>
                <a:custGeom>
                  <a:avLst/>
                  <a:gdLst/>
                  <a:ahLst/>
                  <a:cxnLst>
                    <a:cxn ang="0">
                      <a:pos x="40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55">
                      <a:moveTo>
                        <a:pt x="40" y="55"/>
                      </a:moveTo>
                      <a:cubicBezTo>
                        <a:pt x="28" y="35"/>
                        <a:pt x="16" y="17"/>
                        <a:pt x="0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332" name="Rectangle 172"/>
              <p:cNvSpPr>
                <a:spLocks noChangeArrowheads="1"/>
              </p:cNvSpPr>
              <p:nvPr/>
            </p:nvSpPr>
            <p:spPr bwMode="auto">
              <a:xfrm>
                <a:off x="1774" y="1615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2</a:t>
                </a:r>
              </a:p>
            </p:txBody>
          </p:sp>
          <p:grpSp>
            <p:nvGrpSpPr>
              <p:cNvPr id="12" name="Group 173"/>
              <p:cNvGrpSpPr>
                <a:grpSpLocks/>
              </p:cNvGrpSpPr>
              <p:nvPr/>
            </p:nvGrpSpPr>
            <p:grpSpPr bwMode="auto">
              <a:xfrm>
                <a:off x="1865" y="1752"/>
                <a:ext cx="81" cy="71"/>
                <a:chOff x="3863" y="2216"/>
                <a:chExt cx="81" cy="71"/>
              </a:xfrm>
            </p:grpSpPr>
            <p:sp>
              <p:nvSpPr>
                <p:cNvPr id="92334" name="Freeform 174"/>
                <p:cNvSpPr>
                  <a:spLocks/>
                </p:cNvSpPr>
                <p:nvPr/>
              </p:nvSpPr>
              <p:spPr bwMode="auto">
                <a:xfrm>
                  <a:off x="3895" y="2216"/>
                  <a:ext cx="49" cy="71"/>
                </a:xfrm>
                <a:custGeom>
                  <a:avLst/>
                  <a:gdLst/>
                  <a:ahLst/>
                  <a:cxnLst>
                    <a:cxn ang="0">
                      <a:pos x="8" y="61"/>
                    </a:cxn>
                    <a:cxn ang="0">
                      <a:pos x="35" y="27"/>
                    </a:cxn>
                    <a:cxn ang="0">
                      <a:pos x="42" y="7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49" h="71">
                      <a:moveTo>
                        <a:pt x="8" y="61"/>
                      </a:moveTo>
                      <a:cubicBezTo>
                        <a:pt x="26" y="11"/>
                        <a:pt x="0" y="71"/>
                        <a:pt x="35" y="27"/>
                      </a:cubicBezTo>
                      <a:cubicBezTo>
                        <a:pt x="39" y="21"/>
                        <a:pt x="39" y="13"/>
                        <a:pt x="42" y="7"/>
                      </a:cubicBezTo>
                      <a:cubicBezTo>
                        <a:pt x="44" y="4"/>
                        <a:pt x="47" y="2"/>
                        <a:pt x="49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35" name="Freeform 175"/>
                <p:cNvSpPr>
                  <a:spLocks/>
                </p:cNvSpPr>
                <p:nvPr/>
              </p:nvSpPr>
              <p:spPr bwMode="auto">
                <a:xfrm>
                  <a:off x="3863" y="2229"/>
                  <a:ext cx="40" cy="55"/>
                </a:xfrm>
                <a:custGeom>
                  <a:avLst/>
                  <a:gdLst/>
                  <a:ahLst/>
                  <a:cxnLst>
                    <a:cxn ang="0">
                      <a:pos x="40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55">
                      <a:moveTo>
                        <a:pt x="40" y="55"/>
                      </a:moveTo>
                      <a:cubicBezTo>
                        <a:pt x="28" y="35"/>
                        <a:pt x="16" y="17"/>
                        <a:pt x="0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2336" name="Freeform 176"/>
            <p:cNvSpPr>
              <a:spLocks/>
            </p:cNvSpPr>
            <p:nvPr/>
          </p:nvSpPr>
          <p:spPr bwMode="auto">
            <a:xfrm>
              <a:off x="1275" y="1701"/>
              <a:ext cx="28" cy="6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61"/>
                </a:cxn>
              </a:cxnLst>
              <a:rect l="0" t="0" r="r" b="b"/>
              <a:pathLst>
                <a:path w="28" h="61">
                  <a:moveTo>
                    <a:pt x="14" y="0"/>
                  </a:moveTo>
                  <a:cubicBezTo>
                    <a:pt x="0" y="40"/>
                    <a:pt x="28" y="21"/>
                    <a:pt x="28" y="6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37" name="Freeform 177"/>
            <p:cNvSpPr>
              <a:spLocks/>
            </p:cNvSpPr>
            <p:nvPr/>
          </p:nvSpPr>
          <p:spPr bwMode="auto">
            <a:xfrm>
              <a:off x="1851" y="1749"/>
              <a:ext cx="30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0"/>
                </a:cxn>
                <a:cxn ang="0">
                  <a:pos x="28" y="34"/>
                </a:cxn>
              </a:cxnLst>
              <a:rect l="0" t="0" r="r" b="b"/>
              <a:pathLst>
                <a:path w="30" h="42">
                  <a:moveTo>
                    <a:pt x="0" y="0"/>
                  </a:moveTo>
                  <a:cubicBezTo>
                    <a:pt x="2" y="7"/>
                    <a:pt x="2" y="15"/>
                    <a:pt x="7" y="20"/>
                  </a:cubicBezTo>
                  <a:cubicBezTo>
                    <a:pt x="30" y="42"/>
                    <a:pt x="28" y="15"/>
                    <a:pt x="28" y="34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78"/>
          <p:cNvGrpSpPr>
            <a:grpSpLocks/>
          </p:cNvGrpSpPr>
          <p:nvPr/>
        </p:nvGrpSpPr>
        <p:grpSpPr bwMode="auto">
          <a:xfrm>
            <a:off x="914400" y="4746625"/>
            <a:ext cx="1679575" cy="1120775"/>
            <a:chOff x="1185" y="2996"/>
            <a:chExt cx="1058" cy="706"/>
          </a:xfrm>
        </p:grpSpPr>
        <p:sp>
          <p:nvSpPr>
            <p:cNvPr id="92339" name="Text Box 179"/>
            <p:cNvSpPr txBox="1">
              <a:spLocks noChangeArrowheads="1"/>
            </p:cNvSpPr>
            <p:nvPr/>
          </p:nvSpPr>
          <p:spPr bwMode="auto">
            <a:xfrm>
              <a:off x="1185" y="3113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340" name="Text Box 180"/>
            <p:cNvSpPr txBox="1">
              <a:spLocks noChangeArrowheads="1"/>
            </p:cNvSpPr>
            <p:nvPr/>
          </p:nvSpPr>
          <p:spPr bwMode="auto">
            <a:xfrm>
              <a:off x="2016" y="3024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92341" name="Rectangle 181"/>
            <p:cNvSpPr>
              <a:spLocks noChangeArrowheads="1"/>
            </p:cNvSpPr>
            <p:nvPr/>
          </p:nvSpPr>
          <p:spPr bwMode="auto">
            <a:xfrm>
              <a:off x="1230" y="3474"/>
              <a:ext cx="1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grpSp>
          <p:nvGrpSpPr>
            <p:cNvPr id="14" name="Group 182"/>
            <p:cNvGrpSpPr>
              <a:grpSpLocks/>
            </p:cNvGrpSpPr>
            <p:nvPr/>
          </p:nvGrpSpPr>
          <p:grpSpPr bwMode="auto">
            <a:xfrm>
              <a:off x="1910" y="3631"/>
              <a:ext cx="81" cy="71"/>
              <a:chOff x="3863" y="2216"/>
              <a:chExt cx="81" cy="71"/>
            </a:xfrm>
          </p:grpSpPr>
          <p:sp>
            <p:nvSpPr>
              <p:cNvPr id="92343" name="Freeform 183"/>
              <p:cNvSpPr>
                <a:spLocks/>
              </p:cNvSpPr>
              <p:nvPr/>
            </p:nvSpPr>
            <p:spPr bwMode="auto">
              <a:xfrm>
                <a:off x="3895" y="2216"/>
                <a:ext cx="49" cy="71"/>
              </a:xfrm>
              <a:custGeom>
                <a:avLst/>
                <a:gdLst/>
                <a:ahLst/>
                <a:cxnLst>
                  <a:cxn ang="0">
                    <a:pos x="8" y="61"/>
                  </a:cxn>
                  <a:cxn ang="0">
                    <a:pos x="35" y="27"/>
                  </a:cxn>
                  <a:cxn ang="0">
                    <a:pos x="42" y="7"/>
                  </a:cxn>
                  <a:cxn ang="0">
                    <a:pos x="49" y="0"/>
                  </a:cxn>
                </a:cxnLst>
                <a:rect l="0" t="0" r="r" b="b"/>
                <a:pathLst>
                  <a:path w="49" h="71">
                    <a:moveTo>
                      <a:pt x="8" y="61"/>
                    </a:moveTo>
                    <a:cubicBezTo>
                      <a:pt x="26" y="11"/>
                      <a:pt x="0" y="71"/>
                      <a:pt x="35" y="27"/>
                    </a:cubicBezTo>
                    <a:cubicBezTo>
                      <a:pt x="39" y="21"/>
                      <a:pt x="39" y="13"/>
                      <a:pt x="42" y="7"/>
                    </a:cubicBezTo>
                    <a:cubicBezTo>
                      <a:pt x="44" y="4"/>
                      <a:pt x="47" y="2"/>
                      <a:pt x="49" y="0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4" name="Freeform 184"/>
              <p:cNvSpPr>
                <a:spLocks/>
              </p:cNvSpPr>
              <p:nvPr/>
            </p:nvSpPr>
            <p:spPr bwMode="auto">
              <a:xfrm>
                <a:off x="3863" y="2229"/>
                <a:ext cx="40" cy="55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0" y="0"/>
                  </a:cxn>
                </a:cxnLst>
                <a:rect l="0" t="0" r="r" b="b"/>
                <a:pathLst>
                  <a:path w="40" h="55">
                    <a:moveTo>
                      <a:pt x="40" y="55"/>
                    </a:moveTo>
                    <a:cubicBezTo>
                      <a:pt x="28" y="35"/>
                      <a:pt x="16" y="17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85"/>
            <p:cNvGrpSpPr>
              <a:grpSpLocks/>
            </p:cNvGrpSpPr>
            <p:nvPr/>
          </p:nvGrpSpPr>
          <p:grpSpPr bwMode="auto">
            <a:xfrm flipV="1">
              <a:off x="1910" y="2996"/>
              <a:ext cx="81" cy="71"/>
              <a:chOff x="3863" y="2216"/>
              <a:chExt cx="81" cy="71"/>
            </a:xfrm>
          </p:grpSpPr>
          <p:sp>
            <p:nvSpPr>
              <p:cNvPr id="92346" name="Freeform 186"/>
              <p:cNvSpPr>
                <a:spLocks/>
              </p:cNvSpPr>
              <p:nvPr/>
            </p:nvSpPr>
            <p:spPr bwMode="auto">
              <a:xfrm>
                <a:off x="3895" y="2216"/>
                <a:ext cx="49" cy="71"/>
              </a:xfrm>
              <a:custGeom>
                <a:avLst/>
                <a:gdLst/>
                <a:ahLst/>
                <a:cxnLst>
                  <a:cxn ang="0">
                    <a:pos x="8" y="61"/>
                  </a:cxn>
                  <a:cxn ang="0">
                    <a:pos x="35" y="27"/>
                  </a:cxn>
                  <a:cxn ang="0">
                    <a:pos x="42" y="7"/>
                  </a:cxn>
                  <a:cxn ang="0">
                    <a:pos x="49" y="0"/>
                  </a:cxn>
                </a:cxnLst>
                <a:rect l="0" t="0" r="r" b="b"/>
                <a:pathLst>
                  <a:path w="49" h="71">
                    <a:moveTo>
                      <a:pt x="8" y="61"/>
                    </a:moveTo>
                    <a:cubicBezTo>
                      <a:pt x="26" y="11"/>
                      <a:pt x="0" y="71"/>
                      <a:pt x="35" y="27"/>
                    </a:cubicBezTo>
                    <a:cubicBezTo>
                      <a:pt x="39" y="21"/>
                      <a:pt x="39" y="13"/>
                      <a:pt x="42" y="7"/>
                    </a:cubicBezTo>
                    <a:cubicBezTo>
                      <a:pt x="44" y="4"/>
                      <a:pt x="47" y="2"/>
                      <a:pt x="49" y="0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7" name="Freeform 187"/>
              <p:cNvSpPr>
                <a:spLocks/>
              </p:cNvSpPr>
              <p:nvPr/>
            </p:nvSpPr>
            <p:spPr bwMode="auto">
              <a:xfrm>
                <a:off x="3863" y="2229"/>
                <a:ext cx="40" cy="55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0" y="0"/>
                  </a:cxn>
                </a:cxnLst>
                <a:rect l="0" t="0" r="r" b="b"/>
                <a:pathLst>
                  <a:path w="40" h="55">
                    <a:moveTo>
                      <a:pt x="40" y="55"/>
                    </a:moveTo>
                    <a:cubicBezTo>
                      <a:pt x="28" y="35"/>
                      <a:pt x="16" y="17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48" name="Rectangle 188"/>
            <p:cNvSpPr>
              <a:spLocks noChangeArrowheads="1"/>
            </p:cNvSpPr>
            <p:nvPr/>
          </p:nvSpPr>
          <p:spPr bwMode="auto">
            <a:xfrm>
              <a:off x="2016" y="350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grpSp>
          <p:nvGrpSpPr>
            <p:cNvPr id="16" name="Group 189"/>
            <p:cNvGrpSpPr>
              <a:grpSpLocks/>
            </p:cNvGrpSpPr>
            <p:nvPr/>
          </p:nvGrpSpPr>
          <p:grpSpPr bwMode="auto">
            <a:xfrm>
              <a:off x="1289" y="3022"/>
              <a:ext cx="122" cy="128"/>
              <a:chOff x="3212" y="1620"/>
              <a:chExt cx="122" cy="128"/>
            </a:xfrm>
          </p:grpSpPr>
          <p:sp>
            <p:nvSpPr>
              <p:cNvPr id="92350" name="Freeform 190"/>
              <p:cNvSpPr>
                <a:spLocks/>
              </p:cNvSpPr>
              <p:nvPr/>
            </p:nvSpPr>
            <p:spPr bwMode="auto">
              <a:xfrm>
                <a:off x="3320" y="1620"/>
                <a:ext cx="14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28"/>
                  </a:cxn>
                </a:cxnLst>
                <a:rect l="0" t="0" r="r" b="b"/>
                <a:pathLst>
                  <a:path w="14" h="128">
                    <a:moveTo>
                      <a:pt x="0" y="0"/>
                    </a:moveTo>
                    <a:cubicBezTo>
                      <a:pt x="14" y="53"/>
                      <a:pt x="14" y="61"/>
                      <a:pt x="14" y="128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1" name="Freeform 191"/>
              <p:cNvSpPr>
                <a:spLocks/>
              </p:cNvSpPr>
              <p:nvPr/>
            </p:nvSpPr>
            <p:spPr bwMode="auto">
              <a:xfrm>
                <a:off x="3212" y="1620"/>
                <a:ext cx="108" cy="12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41" y="54"/>
                  </a:cxn>
                  <a:cxn ang="0">
                    <a:pos x="14" y="94"/>
                  </a:cxn>
                  <a:cxn ang="0">
                    <a:pos x="0" y="128"/>
                  </a:cxn>
                </a:cxnLst>
                <a:rect l="0" t="0" r="r" b="b"/>
                <a:pathLst>
                  <a:path w="108" h="128">
                    <a:moveTo>
                      <a:pt x="108" y="0"/>
                    </a:moveTo>
                    <a:cubicBezTo>
                      <a:pt x="65" y="13"/>
                      <a:pt x="66" y="16"/>
                      <a:pt x="41" y="54"/>
                    </a:cubicBezTo>
                    <a:cubicBezTo>
                      <a:pt x="32" y="67"/>
                      <a:pt x="14" y="94"/>
                      <a:pt x="14" y="94"/>
                    </a:cubicBezTo>
                    <a:cubicBezTo>
                      <a:pt x="6" y="125"/>
                      <a:pt x="14" y="116"/>
                      <a:pt x="0" y="128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92"/>
            <p:cNvGrpSpPr>
              <a:grpSpLocks/>
            </p:cNvGrpSpPr>
            <p:nvPr/>
          </p:nvGrpSpPr>
          <p:grpSpPr bwMode="auto">
            <a:xfrm flipV="1">
              <a:off x="1366" y="3574"/>
              <a:ext cx="122" cy="128"/>
              <a:chOff x="3212" y="1620"/>
              <a:chExt cx="122" cy="128"/>
            </a:xfrm>
          </p:grpSpPr>
          <p:sp>
            <p:nvSpPr>
              <p:cNvPr id="92353" name="Freeform 193"/>
              <p:cNvSpPr>
                <a:spLocks/>
              </p:cNvSpPr>
              <p:nvPr/>
            </p:nvSpPr>
            <p:spPr bwMode="auto">
              <a:xfrm>
                <a:off x="3320" y="1620"/>
                <a:ext cx="14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28"/>
                  </a:cxn>
                </a:cxnLst>
                <a:rect l="0" t="0" r="r" b="b"/>
                <a:pathLst>
                  <a:path w="14" h="128">
                    <a:moveTo>
                      <a:pt x="0" y="0"/>
                    </a:moveTo>
                    <a:cubicBezTo>
                      <a:pt x="14" y="53"/>
                      <a:pt x="14" y="61"/>
                      <a:pt x="14" y="128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4" name="Freeform 194"/>
              <p:cNvSpPr>
                <a:spLocks/>
              </p:cNvSpPr>
              <p:nvPr/>
            </p:nvSpPr>
            <p:spPr bwMode="auto">
              <a:xfrm>
                <a:off x="3212" y="1620"/>
                <a:ext cx="108" cy="12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41" y="54"/>
                  </a:cxn>
                  <a:cxn ang="0">
                    <a:pos x="14" y="94"/>
                  </a:cxn>
                  <a:cxn ang="0">
                    <a:pos x="0" y="128"/>
                  </a:cxn>
                </a:cxnLst>
                <a:rect l="0" t="0" r="r" b="b"/>
                <a:pathLst>
                  <a:path w="108" h="128">
                    <a:moveTo>
                      <a:pt x="108" y="0"/>
                    </a:moveTo>
                    <a:cubicBezTo>
                      <a:pt x="65" y="13"/>
                      <a:pt x="66" y="16"/>
                      <a:pt x="41" y="54"/>
                    </a:cubicBezTo>
                    <a:cubicBezTo>
                      <a:pt x="32" y="67"/>
                      <a:pt x="14" y="94"/>
                      <a:pt x="14" y="94"/>
                    </a:cubicBezTo>
                    <a:cubicBezTo>
                      <a:pt x="6" y="125"/>
                      <a:pt x="14" y="116"/>
                      <a:pt x="0" y="128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55" name="Freeform 195"/>
            <p:cNvSpPr>
              <a:spLocks/>
            </p:cNvSpPr>
            <p:nvPr/>
          </p:nvSpPr>
          <p:spPr bwMode="auto">
            <a:xfrm>
              <a:off x="1289" y="3099"/>
              <a:ext cx="21" cy="4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48"/>
                </a:cxn>
              </a:cxnLst>
              <a:rect l="0" t="0" r="r" b="b"/>
              <a:pathLst>
                <a:path w="21" h="48">
                  <a:moveTo>
                    <a:pt x="21" y="0"/>
                  </a:moveTo>
                  <a:cubicBezTo>
                    <a:pt x="16" y="14"/>
                    <a:pt x="0" y="34"/>
                    <a:pt x="0" y="48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56" name="Freeform 196"/>
            <p:cNvSpPr>
              <a:spLocks/>
            </p:cNvSpPr>
            <p:nvPr/>
          </p:nvSpPr>
          <p:spPr bwMode="auto">
            <a:xfrm>
              <a:off x="1893" y="3038"/>
              <a:ext cx="27" cy="4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48"/>
                </a:cxn>
              </a:cxnLst>
              <a:rect l="0" t="0" r="r" b="b"/>
              <a:pathLst>
                <a:path w="27" h="48">
                  <a:moveTo>
                    <a:pt x="27" y="0"/>
                  </a:moveTo>
                  <a:cubicBezTo>
                    <a:pt x="11" y="46"/>
                    <a:pt x="26" y="34"/>
                    <a:pt x="0" y="4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00"/>
          <p:cNvGrpSpPr>
            <a:grpSpLocks/>
          </p:cNvGrpSpPr>
          <p:nvPr/>
        </p:nvGrpSpPr>
        <p:grpSpPr bwMode="auto">
          <a:xfrm>
            <a:off x="3986213" y="765175"/>
            <a:ext cx="2073275" cy="2735263"/>
            <a:chOff x="2511" y="482"/>
            <a:chExt cx="1306" cy="1723"/>
          </a:xfrm>
        </p:grpSpPr>
        <p:grpSp>
          <p:nvGrpSpPr>
            <p:cNvPr id="19" name="Group 155"/>
            <p:cNvGrpSpPr>
              <a:grpSpLocks/>
            </p:cNvGrpSpPr>
            <p:nvPr/>
          </p:nvGrpSpPr>
          <p:grpSpPr bwMode="auto">
            <a:xfrm>
              <a:off x="2511" y="482"/>
              <a:ext cx="1306" cy="1723"/>
              <a:chOff x="2511" y="482"/>
              <a:chExt cx="1306" cy="1723"/>
            </a:xfrm>
          </p:grpSpPr>
          <p:sp>
            <p:nvSpPr>
              <p:cNvPr id="92261" name="Oval 101"/>
              <p:cNvSpPr>
                <a:spLocks noChangeArrowheads="1"/>
              </p:cNvSpPr>
              <p:nvPr/>
            </p:nvSpPr>
            <p:spPr bwMode="auto">
              <a:xfrm>
                <a:off x="2511" y="482"/>
                <a:ext cx="907" cy="8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3" name="Oval 103"/>
              <p:cNvSpPr>
                <a:spLocks noChangeArrowheads="1"/>
              </p:cNvSpPr>
              <p:nvPr/>
            </p:nvSpPr>
            <p:spPr bwMode="auto">
              <a:xfrm>
                <a:off x="2647" y="572"/>
                <a:ext cx="635" cy="6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7" name="Rectangle 107"/>
              <p:cNvSpPr>
                <a:spLocks noChangeArrowheads="1"/>
              </p:cNvSpPr>
              <p:nvPr/>
            </p:nvSpPr>
            <p:spPr bwMode="auto">
              <a:xfrm>
                <a:off x="2703" y="798"/>
                <a:ext cx="15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solidFill>
                      <a:srgbClr val="FF3399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92269" name="Rectangle 109"/>
              <p:cNvSpPr>
                <a:spLocks noChangeArrowheads="1"/>
              </p:cNvSpPr>
              <p:nvPr/>
            </p:nvSpPr>
            <p:spPr bwMode="auto">
              <a:xfrm>
                <a:off x="3103" y="798"/>
                <a:ext cx="175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92274" name="Oval 114"/>
              <p:cNvSpPr>
                <a:spLocks noChangeArrowheads="1"/>
              </p:cNvSpPr>
              <p:nvPr/>
            </p:nvSpPr>
            <p:spPr bwMode="auto">
              <a:xfrm>
                <a:off x="2557" y="1388"/>
                <a:ext cx="907" cy="8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5" name="Oval 115"/>
              <p:cNvSpPr>
                <a:spLocks noChangeArrowheads="1"/>
              </p:cNvSpPr>
              <p:nvPr/>
            </p:nvSpPr>
            <p:spPr bwMode="auto">
              <a:xfrm>
                <a:off x="2693" y="1478"/>
                <a:ext cx="635" cy="6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6" name="Rectangle 116"/>
              <p:cNvSpPr>
                <a:spLocks noChangeArrowheads="1"/>
              </p:cNvSpPr>
              <p:nvPr/>
            </p:nvSpPr>
            <p:spPr bwMode="auto">
              <a:xfrm>
                <a:off x="3633" y="1770"/>
                <a:ext cx="184" cy="2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92277" name="Rectangle 117"/>
              <p:cNvSpPr>
                <a:spLocks noChangeArrowheads="1"/>
              </p:cNvSpPr>
              <p:nvPr/>
            </p:nvSpPr>
            <p:spPr bwMode="auto">
              <a:xfrm>
                <a:off x="2756" y="1755"/>
                <a:ext cx="15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solidFill>
                      <a:srgbClr val="FF3399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92278" name="Rectangle 118"/>
              <p:cNvSpPr>
                <a:spLocks noChangeArrowheads="1"/>
              </p:cNvSpPr>
              <p:nvPr/>
            </p:nvSpPr>
            <p:spPr bwMode="auto">
              <a:xfrm>
                <a:off x="3150" y="1755"/>
                <a:ext cx="175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92282" name="Rectangle 122"/>
              <p:cNvSpPr>
                <a:spLocks noChangeArrowheads="1"/>
              </p:cNvSpPr>
              <p:nvPr/>
            </p:nvSpPr>
            <p:spPr bwMode="auto">
              <a:xfrm>
                <a:off x="3633" y="863"/>
                <a:ext cx="184" cy="2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92287" name="Freeform 127"/>
              <p:cNvSpPr>
                <a:spLocks/>
              </p:cNvSpPr>
              <p:nvPr/>
            </p:nvSpPr>
            <p:spPr bwMode="auto">
              <a:xfrm>
                <a:off x="2829" y="709"/>
                <a:ext cx="91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67"/>
                  </a:cxn>
                  <a:cxn ang="0">
                    <a:pos x="102" y="230"/>
                  </a:cxn>
                  <a:cxn ang="0">
                    <a:pos x="82" y="250"/>
                  </a:cxn>
                  <a:cxn ang="0">
                    <a:pos x="54" y="291"/>
                  </a:cxn>
                  <a:cxn ang="0">
                    <a:pos x="41" y="311"/>
                  </a:cxn>
                  <a:cxn ang="0">
                    <a:pos x="75" y="433"/>
                  </a:cxn>
                  <a:cxn ang="0">
                    <a:pos x="109" y="494"/>
                  </a:cxn>
                  <a:cxn ang="0">
                    <a:pos x="88" y="609"/>
                  </a:cxn>
                  <a:cxn ang="0">
                    <a:pos x="68" y="684"/>
                  </a:cxn>
                </a:cxnLst>
                <a:rect l="0" t="0" r="r" b="b"/>
                <a:pathLst>
                  <a:path w="131" h="684">
                    <a:moveTo>
                      <a:pt x="0" y="0"/>
                    </a:moveTo>
                    <a:cubicBezTo>
                      <a:pt x="37" y="10"/>
                      <a:pt x="63" y="46"/>
                      <a:pt x="95" y="67"/>
                    </a:cubicBezTo>
                    <a:cubicBezTo>
                      <a:pt x="123" y="109"/>
                      <a:pt x="131" y="186"/>
                      <a:pt x="102" y="230"/>
                    </a:cubicBezTo>
                    <a:cubicBezTo>
                      <a:pt x="97" y="238"/>
                      <a:pt x="88" y="243"/>
                      <a:pt x="82" y="250"/>
                    </a:cubicBezTo>
                    <a:cubicBezTo>
                      <a:pt x="72" y="263"/>
                      <a:pt x="63" y="277"/>
                      <a:pt x="54" y="291"/>
                    </a:cubicBezTo>
                    <a:cubicBezTo>
                      <a:pt x="50" y="298"/>
                      <a:pt x="41" y="311"/>
                      <a:pt x="41" y="311"/>
                    </a:cubicBezTo>
                    <a:cubicBezTo>
                      <a:pt x="47" y="372"/>
                      <a:pt x="44" y="389"/>
                      <a:pt x="75" y="433"/>
                    </a:cubicBezTo>
                    <a:cubicBezTo>
                      <a:pt x="82" y="455"/>
                      <a:pt x="109" y="494"/>
                      <a:pt x="109" y="494"/>
                    </a:cubicBezTo>
                    <a:cubicBezTo>
                      <a:pt x="121" y="536"/>
                      <a:pt x="112" y="574"/>
                      <a:pt x="88" y="609"/>
                    </a:cubicBezTo>
                    <a:cubicBezTo>
                      <a:pt x="81" y="634"/>
                      <a:pt x="68" y="657"/>
                      <a:pt x="68" y="684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8" name="Freeform 128"/>
              <p:cNvSpPr>
                <a:spLocks/>
              </p:cNvSpPr>
              <p:nvPr/>
            </p:nvSpPr>
            <p:spPr bwMode="auto">
              <a:xfrm>
                <a:off x="2874" y="1616"/>
                <a:ext cx="91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67"/>
                  </a:cxn>
                  <a:cxn ang="0">
                    <a:pos x="102" y="230"/>
                  </a:cxn>
                  <a:cxn ang="0">
                    <a:pos x="82" y="250"/>
                  </a:cxn>
                  <a:cxn ang="0">
                    <a:pos x="54" y="291"/>
                  </a:cxn>
                  <a:cxn ang="0">
                    <a:pos x="41" y="311"/>
                  </a:cxn>
                  <a:cxn ang="0">
                    <a:pos x="75" y="433"/>
                  </a:cxn>
                  <a:cxn ang="0">
                    <a:pos x="109" y="494"/>
                  </a:cxn>
                  <a:cxn ang="0">
                    <a:pos x="88" y="609"/>
                  </a:cxn>
                  <a:cxn ang="0">
                    <a:pos x="68" y="684"/>
                  </a:cxn>
                </a:cxnLst>
                <a:rect l="0" t="0" r="r" b="b"/>
                <a:pathLst>
                  <a:path w="131" h="684">
                    <a:moveTo>
                      <a:pt x="0" y="0"/>
                    </a:moveTo>
                    <a:cubicBezTo>
                      <a:pt x="37" y="10"/>
                      <a:pt x="63" y="46"/>
                      <a:pt x="95" y="67"/>
                    </a:cubicBezTo>
                    <a:cubicBezTo>
                      <a:pt x="123" y="109"/>
                      <a:pt x="131" y="186"/>
                      <a:pt x="102" y="230"/>
                    </a:cubicBezTo>
                    <a:cubicBezTo>
                      <a:pt x="97" y="238"/>
                      <a:pt x="88" y="243"/>
                      <a:pt x="82" y="250"/>
                    </a:cubicBezTo>
                    <a:cubicBezTo>
                      <a:pt x="72" y="263"/>
                      <a:pt x="63" y="277"/>
                      <a:pt x="54" y="291"/>
                    </a:cubicBezTo>
                    <a:cubicBezTo>
                      <a:pt x="50" y="298"/>
                      <a:pt x="41" y="311"/>
                      <a:pt x="41" y="311"/>
                    </a:cubicBezTo>
                    <a:cubicBezTo>
                      <a:pt x="47" y="372"/>
                      <a:pt x="44" y="389"/>
                      <a:pt x="75" y="433"/>
                    </a:cubicBezTo>
                    <a:cubicBezTo>
                      <a:pt x="82" y="455"/>
                      <a:pt x="109" y="494"/>
                      <a:pt x="109" y="494"/>
                    </a:cubicBezTo>
                    <a:cubicBezTo>
                      <a:pt x="121" y="536"/>
                      <a:pt x="112" y="574"/>
                      <a:pt x="88" y="609"/>
                    </a:cubicBezTo>
                    <a:cubicBezTo>
                      <a:pt x="81" y="634"/>
                      <a:pt x="68" y="657"/>
                      <a:pt x="68" y="684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1" name="Freeform 131"/>
              <p:cNvSpPr>
                <a:spLocks/>
              </p:cNvSpPr>
              <p:nvPr/>
            </p:nvSpPr>
            <p:spPr bwMode="auto">
              <a:xfrm flipH="1">
                <a:off x="3010" y="845"/>
                <a:ext cx="45" cy="1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67"/>
                  </a:cxn>
                  <a:cxn ang="0">
                    <a:pos x="102" y="230"/>
                  </a:cxn>
                  <a:cxn ang="0">
                    <a:pos x="82" y="250"/>
                  </a:cxn>
                  <a:cxn ang="0">
                    <a:pos x="54" y="291"/>
                  </a:cxn>
                  <a:cxn ang="0">
                    <a:pos x="41" y="311"/>
                  </a:cxn>
                  <a:cxn ang="0">
                    <a:pos x="75" y="433"/>
                  </a:cxn>
                  <a:cxn ang="0">
                    <a:pos x="109" y="494"/>
                  </a:cxn>
                  <a:cxn ang="0">
                    <a:pos x="88" y="609"/>
                  </a:cxn>
                  <a:cxn ang="0">
                    <a:pos x="68" y="684"/>
                  </a:cxn>
                </a:cxnLst>
                <a:rect l="0" t="0" r="r" b="b"/>
                <a:pathLst>
                  <a:path w="131" h="684">
                    <a:moveTo>
                      <a:pt x="0" y="0"/>
                    </a:moveTo>
                    <a:cubicBezTo>
                      <a:pt x="37" y="10"/>
                      <a:pt x="63" y="46"/>
                      <a:pt x="95" y="67"/>
                    </a:cubicBezTo>
                    <a:cubicBezTo>
                      <a:pt x="123" y="109"/>
                      <a:pt x="131" y="186"/>
                      <a:pt x="102" y="230"/>
                    </a:cubicBezTo>
                    <a:cubicBezTo>
                      <a:pt x="97" y="238"/>
                      <a:pt x="88" y="243"/>
                      <a:pt x="82" y="250"/>
                    </a:cubicBezTo>
                    <a:cubicBezTo>
                      <a:pt x="72" y="263"/>
                      <a:pt x="63" y="277"/>
                      <a:pt x="54" y="291"/>
                    </a:cubicBezTo>
                    <a:cubicBezTo>
                      <a:pt x="50" y="298"/>
                      <a:pt x="41" y="311"/>
                      <a:pt x="41" y="311"/>
                    </a:cubicBezTo>
                    <a:cubicBezTo>
                      <a:pt x="47" y="372"/>
                      <a:pt x="44" y="389"/>
                      <a:pt x="75" y="433"/>
                    </a:cubicBezTo>
                    <a:cubicBezTo>
                      <a:pt x="82" y="455"/>
                      <a:pt x="109" y="494"/>
                      <a:pt x="109" y="494"/>
                    </a:cubicBezTo>
                    <a:cubicBezTo>
                      <a:pt x="121" y="536"/>
                      <a:pt x="112" y="574"/>
                      <a:pt x="88" y="609"/>
                    </a:cubicBezTo>
                    <a:cubicBezTo>
                      <a:pt x="81" y="634"/>
                      <a:pt x="68" y="657"/>
                      <a:pt x="68" y="684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2" name="Freeform 132"/>
              <p:cNvSpPr>
                <a:spLocks/>
              </p:cNvSpPr>
              <p:nvPr/>
            </p:nvSpPr>
            <p:spPr bwMode="auto">
              <a:xfrm flipH="1">
                <a:off x="3101" y="1752"/>
                <a:ext cx="45" cy="1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67"/>
                  </a:cxn>
                  <a:cxn ang="0">
                    <a:pos x="102" y="230"/>
                  </a:cxn>
                  <a:cxn ang="0">
                    <a:pos x="82" y="250"/>
                  </a:cxn>
                  <a:cxn ang="0">
                    <a:pos x="54" y="291"/>
                  </a:cxn>
                  <a:cxn ang="0">
                    <a:pos x="41" y="311"/>
                  </a:cxn>
                  <a:cxn ang="0">
                    <a:pos x="75" y="433"/>
                  </a:cxn>
                  <a:cxn ang="0">
                    <a:pos x="109" y="494"/>
                  </a:cxn>
                  <a:cxn ang="0">
                    <a:pos x="88" y="609"/>
                  </a:cxn>
                  <a:cxn ang="0">
                    <a:pos x="68" y="684"/>
                  </a:cxn>
                </a:cxnLst>
                <a:rect l="0" t="0" r="r" b="b"/>
                <a:pathLst>
                  <a:path w="131" h="684">
                    <a:moveTo>
                      <a:pt x="0" y="0"/>
                    </a:moveTo>
                    <a:cubicBezTo>
                      <a:pt x="37" y="10"/>
                      <a:pt x="63" y="46"/>
                      <a:pt x="95" y="67"/>
                    </a:cubicBezTo>
                    <a:cubicBezTo>
                      <a:pt x="123" y="109"/>
                      <a:pt x="131" y="186"/>
                      <a:pt x="102" y="230"/>
                    </a:cubicBezTo>
                    <a:cubicBezTo>
                      <a:pt x="97" y="238"/>
                      <a:pt x="88" y="243"/>
                      <a:pt x="82" y="250"/>
                    </a:cubicBezTo>
                    <a:cubicBezTo>
                      <a:pt x="72" y="263"/>
                      <a:pt x="63" y="277"/>
                      <a:pt x="54" y="291"/>
                    </a:cubicBezTo>
                    <a:cubicBezTo>
                      <a:pt x="50" y="298"/>
                      <a:pt x="41" y="311"/>
                      <a:pt x="41" y="311"/>
                    </a:cubicBezTo>
                    <a:cubicBezTo>
                      <a:pt x="47" y="372"/>
                      <a:pt x="44" y="389"/>
                      <a:pt x="75" y="433"/>
                    </a:cubicBezTo>
                    <a:cubicBezTo>
                      <a:pt x="82" y="455"/>
                      <a:pt x="109" y="494"/>
                      <a:pt x="109" y="494"/>
                    </a:cubicBezTo>
                    <a:cubicBezTo>
                      <a:pt x="121" y="536"/>
                      <a:pt x="112" y="574"/>
                      <a:pt x="88" y="609"/>
                    </a:cubicBezTo>
                    <a:cubicBezTo>
                      <a:pt x="81" y="634"/>
                      <a:pt x="68" y="657"/>
                      <a:pt x="68" y="684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58" name="Freeform 198"/>
            <p:cNvSpPr>
              <a:spLocks/>
            </p:cNvSpPr>
            <p:nvPr/>
          </p:nvSpPr>
          <p:spPr bwMode="auto">
            <a:xfrm>
              <a:off x="2880" y="1611"/>
              <a:ext cx="5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35"/>
                </a:cxn>
              </a:cxnLst>
              <a:rect l="0" t="0" r="r" b="b"/>
              <a:pathLst>
                <a:path w="55" h="35">
                  <a:moveTo>
                    <a:pt x="0" y="0"/>
                  </a:moveTo>
                  <a:cubicBezTo>
                    <a:pt x="24" y="8"/>
                    <a:pt x="38" y="18"/>
                    <a:pt x="55" y="3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59" name="Freeform 199"/>
            <p:cNvSpPr>
              <a:spLocks/>
            </p:cNvSpPr>
            <p:nvPr/>
          </p:nvSpPr>
          <p:spPr bwMode="auto">
            <a:xfrm>
              <a:off x="3093" y="1755"/>
              <a:ext cx="48" cy="5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" y="21"/>
                </a:cxn>
                <a:cxn ang="0">
                  <a:pos x="0" y="55"/>
                </a:cxn>
              </a:cxnLst>
              <a:rect l="0" t="0" r="r" b="b"/>
              <a:pathLst>
                <a:path w="48" h="55">
                  <a:moveTo>
                    <a:pt x="48" y="0"/>
                  </a:moveTo>
                  <a:cubicBezTo>
                    <a:pt x="37" y="4"/>
                    <a:pt x="12" y="10"/>
                    <a:pt x="6" y="21"/>
                  </a:cubicBezTo>
                  <a:cubicBezTo>
                    <a:pt x="0" y="31"/>
                    <a:pt x="0" y="55"/>
                    <a:pt x="0" y="55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3"/>
          <p:cNvGrpSpPr>
            <a:grpSpLocks/>
          </p:cNvGrpSpPr>
          <p:nvPr/>
        </p:nvGrpSpPr>
        <p:grpSpPr bwMode="auto">
          <a:xfrm>
            <a:off x="4057650" y="3932238"/>
            <a:ext cx="2001838" cy="2736850"/>
            <a:chOff x="2556" y="2477"/>
            <a:chExt cx="1261" cy="1724"/>
          </a:xfrm>
        </p:grpSpPr>
        <p:grpSp>
          <p:nvGrpSpPr>
            <p:cNvPr id="21" name="Group 156"/>
            <p:cNvGrpSpPr>
              <a:grpSpLocks/>
            </p:cNvGrpSpPr>
            <p:nvPr/>
          </p:nvGrpSpPr>
          <p:grpSpPr bwMode="auto">
            <a:xfrm>
              <a:off x="2556" y="2477"/>
              <a:ext cx="1261" cy="1724"/>
              <a:chOff x="2556" y="2477"/>
              <a:chExt cx="1261" cy="1724"/>
            </a:xfrm>
          </p:grpSpPr>
          <p:sp>
            <p:nvSpPr>
              <p:cNvPr id="92262" name="Rectangle 102"/>
              <p:cNvSpPr>
                <a:spLocks noChangeArrowheads="1"/>
              </p:cNvSpPr>
              <p:nvPr/>
            </p:nvSpPr>
            <p:spPr bwMode="auto">
              <a:xfrm>
                <a:off x="3633" y="3751"/>
                <a:ext cx="184" cy="2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92268" name="Rectangle 108"/>
              <p:cNvSpPr>
                <a:spLocks noChangeArrowheads="1"/>
              </p:cNvSpPr>
              <p:nvPr/>
            </p:nvSpPr>
            <p:spPr bwMode="auto">
              <a:xfrm>
                <a:off x="2738" y="2795"/>
                <a:ext cx="180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solidFill>
                      <a:schemeClr val="tx2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92270" name="Rectangle 110"/>
              <p:cNvSpPr>
                <a:spLocks noChangeArrowheads="1"/>
              </p:cNvSpPr>
              <p:nvPr/>
            </p:nvSpPr>
            <p:spPr bwMode="auto">
              <a:xfrm>
                <a:off x="3150" y="2794"/>
                <a:ext cx="175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solidFill>
                      <a:srgbClr val="FF3399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92279" name="Oval 119"/>
              <p:cNvSpPr>
                <a:spLocks noChangeArrowheads="1"/>
              </p:cNvSpPr>
              <p:nvPr/>
            </p:nvSpPr>
            <p:spPr bwMode="auto">
              <a:xfrm>
                <a:off x="2556" y="3384"/>
                <a:ext cx="907" cy="8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0" name="Oval 120"/>
              <p:cNvSpPr>
                <a:spLocks noChangeArrowheads="1"/>
              </p:cNvSpPr>
              <p:nvPr/>
            </p:nvSpPr>
            <p:spPr bwMode="auto">
              <a:xfrm>
                <a:off x="2556" y="2477"/>
                <a:ext cx="907" cy="8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1" name="Rectangle 121"/>
              <p:cNvSpPr>
                <a:spLocks noChangeArrowheads="1"/>
              </p:cNvSpPr>
              <p:nvPr/>
            </p:nvSpPr>
            <p:spPr bwMode="auto">
              <a:xfrm>
                <a:off x="3633" y="2904"/>
                <a:ext cx="184" cy="2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92283" name="Oval 123"/>
              <p:cNvSpPr>
                <a:spLocks noChangeArrowheads="1"/>
              </p:cNvSpPr>
              <p:nvPr/>
            </p:nvSpPr>
            <p:spPr bwMode="auto">
              <a:xfrm>
                <a:off x="2693" y="3475"/>
                <a:ext cx="635" cy="6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4" name="Oval 124"/>
              <p:cNvSpPr>
                <a:spLocks noChangeArrowheads="1"/>
              </p:cNvSpPr>
              <p:nvPr/>
            </p:nvSpPr>
            <p:spPr bwMode="auto">
              <a:xfrm>
                <a:off x="2693" y="2568"/>
                <a:ext cx="635" cy="6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5" name="Rectangle 125"/>
              <p:cNvSpPr>
                <a:spLocks noChangeArrowheads="1"/>
              </p:cNvSpPr>
              <p:nvPr/>
            </p:nvSpPr>
            <p:spPr bwMode="auto">
              <a:xfrm>
                <a:off x="3150" y="3710"/>
                <a:ext cx="175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solidFill>
                      <a:srgbClr val="FF3399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92286" name="Rectangle 126"/>
              <p:cNvSpPr>
                <a:spLocks noChangeArrowheads="1"/>
              </p:cNvSpPr>
              <p:nvPr/>
            </p:nvSpPr>
            <p:spPr bwMode="auto">
              <a:xfrm>
                <a:off x="2703" y="3710"/>
                <a:ext cx="15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>
                    <a:solidFill>
                      <a:schemeClr val="tx2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92289" name="Freeform 129"/>
              <p:cNvSpPr>
                <a:spLocks/>
              </p:cNvSpPr>
              <p:nvPr/>
            </p:nvSpPr>
            <p:spPr bwMode="auto">
              <a:xfrm>
                <a:off x="2874" y="2704"/>
                <a:ext cx="91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67"/>
                  </a:cxn>
                  <a:cxn ang="0">
                    <a:pos x="102" y="230"/>
                  </a:cxn>
                  <a:cxn ang="0">
                    <a:pos x="82" y="250"/>
                  </a:cxn>
                  <a:cxn ang="0">
                    <a:pos x="54" y="291"/>
                  </a:cxn>
                  <a:cxn ang="0">
                    <a:pos x="41" y="311"/>
                  </a:cxn>
                  <a:cxn ang="0">
                    <a:pos x="75" y="433"/>
                  </a:cxn>
                  <a:cxn ang="0">
                    <a:pos x="109" y="494"/>
                  </a:cxn>
                  <a:cxn ang="0">
                    <a:pos x="88" y="609"/>
                  </a:cxn>
                  <a:cxn ang="0">
                    <a:pos x="68" y="684"/>
                  </a:cxn>
                </a:cxnLst>
                <a:rect l="0" t="0" r="r" b="b"/>
                <a:pathLst>
                  <a:path w="131" h="684">
                    <a:moveTo>
                      <a:pt x="0" y="0"/>
                    </a:moveTo>
                    <a:cubicBezTo>
                      <a:pt x="37" y="10"/>
                      <a:pt x="63" y="46"/>
                      <a:pt x="95" y="67"/>
                    </a:cubicBezTo>
                    <a:cubicBezTo>
                      <a:pt x="123" y="109"/>
                      <a:pt x="131" y="186"/>
                      <a:pt x="102" y="230"/>
                    </a:cubicBezTo>
                    <a:cubicBezTo>
                      <a:pt x="97" y="238"/>
                      <a:pt x="88" y="243"/>
                      <a:pt x="82" y="250"/>
                    </a:cubicBezTo>
                    <a:cubicBezTo>
                      <a:pt x="72" y="263"/>
                      <a:pt x="63" y="277"/>
                      <a:pt x="54" y="291"/>
                    </a:cubicBezTo>
                    <a:cubicBezTo>
                      <a:pt x="50" y="298"/>
                      <a:pt x="41" y="311"/>
                      <a:pt x="41" y="311"/>
                    </a:cubicBezTo>
                    <a:cubicBezTo>
                      <a:pt x="47" y="372"/>
                      <a:pt x="44" y="389"/>
                      <a:pt x="75" y="433"/>
                    </a:cubicBezTo>
                    <a:cubicBezTo>
                      <a:pt x="82" y="455"/>
                      <a:pt x="109" y="494"/>
                      <a:pt x="109" y="494"/>
                    </a:cubicBezTo>
                    <a:cubicBezTo>
                      <a:pt x="121" y="536"/>
                      <a:pt x="112" y="574"/>
                      <a:pt x="88" y="609"/>
                    </a:cubicBezTo>
                    <a:cubicBezTo>
                      <a:pt x="81" y="634"/>
                      <a:pt x="68" y="657"/>
                      <a:pt x="68" y="684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0" name="Freeform 130"/>
              <p:cNvSpPr>
                <a:spLocks/>
              </p:cNvSpPr>
              <p:nvPr/>
            </p:nvSpPr>
            <p:spPr bwMode="auto">
              <a:xfrm>
                <a:off x="2829" y="3657"/>
                <a:ext cx="91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67"/>
                  </a:cxn>
                  <a:cxn ang="0">
                    <a:pos x="102" y="230"/>
                  </a:cxn>
                  <a:cxn ang="0">
                    <a:pos x="82" y="250"/>
                  </a:cxn>
                  <a:cxn ang="0">
                    <a:pos x="54" y="291"/>
                  </a:cxn>
                  <a:cxn ang="0">
                    <a:pos x="41" y="311"/>
                  </a:cxn>
                  <a:cxn ang="0">
                    <a:pos x="75" y="433"/>
                  </a:cxn>
                  <a:cxn ang="0">
                    <a:pos x="109" y="494"/>
                  </a:cxn>
                  <a:cxn ang="0">
                    <a:pos x="88" y="609"/>
                  </a:cxn>
                  <a:cxn ang="0">
                    <a:pos x="68" y="684"/>
                  </a:cxn>
                </a:cxnLst>
                <a:rect l="0" t="0" r="r" b="b"/>
                <a:pathLst>
                  <a:path w="131" h="684">
                    <a:moveTo>
                      <a:pt x="0" y="0"/>
                    </a:moveTo>
                    <a:cubicBezTo>
                      <a:pt x="37" y="10"/>
                      <a:pt x="63" y="46"/>
                      <a:pt x="95" y="67"/>
                    </a:cubicBezTo>
                    <a:cubicBezTo>
                      <a:pt x="123" y="109"/>
                      <a:pt x="131" y="186"/>
                      <a:pt x="102" y="230"/>
                    </a:cubicBezTo>
                    <a:cubicBezTo>
                      <a:pt x="97" y="238"/>
                      <a:pt x="88" y="243"/>
                      <a:pt x="82" y="250"/>
                    </a:cubicBezTo>
                    <a:cubicBezTo>
                      <a:pt x="72" y="263"/>
                      <a:pt x="63" y="277"/>
                      <a:pt x="54" y="291"/>
                    </a:cubicBezTo>
                    <a:cubicBezTo>
                      <a:pt x="50" y="298"/>
                      <a:pt x="41" y="311"/>
                      <a:pt x="41" y="311"/>
                    </a:cubicBezTo>
                    <a:cubicBezTo>
                      <a:pt x="47" y="372"/>
                      <a:pt x="44" y="389"/>
                      <a:pt x="75" y="433"/>
                    </a:cubicBezTo>
                    <a:cubicBezTo>
                      <a:pt x="82" y="455"/>
                      <a:pt x="109" y="494"/>
                      <a:pt x="109" y="494"/>
                    </a:cubicBezTo>
                    <a:cubicBezTo>
                      <a:pt x="121" y="536"/>
                      <a:pt x="112" y="574"/>
                      <a:pt x="88" y="609"/>
                    </a:cubicBezTo>
                    <a:cubicBezTo>
                      <a:pt x="81" y="634"/>
                      <a:pt x="68" y="657"/>
                      <a:pt x="68" y="684"/>
                    </a:cubicBez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3" name="Freeform 133"/>
              <p:cNvSpPr>
                <a:spLocks/>
              </p:cNvSpPr>
              <p:nvPr/>
            </p:nvSpPr>
            <p:spPr bwMode="auto">
              <a:xfrm flipH="1">
                <a:off x="3101" y="2795"/>
                <a:ext cx="45" cy="1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67"/>
                  </a:cxn>
                  <a:cxn ang="0">
                    <a:pos x="102" y="230"/>
                  </a:cxn>
                  <a:cxn ang="0">
                    <a:pos x="82" y="250"/>
                  </a:cxn>
                  <a:cxn ang="0">
                    <a:pos x="54" y="291"/>
                  </a:cxn>
                  <a:cxn ang="0">
                    <a:pos x="41" y="311"/>
                  </a:cxn>
                  <a:cxn ang="0">
                    <a:pos x="75" y="433"/>
                  </a:cxn>
                  <a:cxn ang="0">
                    <a:pos x="109" y="494"/>
                  </a:cxn>
                  <a:cxn ang="0">
                    <a:pos x="88" y="609"/>
                  </a:cxn>
                  <a:cxn ang="0">
                    <a:pos x="68" y="684"/>
                  </a:cxn>
                </a:cxnLst>
                <a:rect l="0" t="0" r="r" b="b"/>
                <a:pathLst>
                  <a:path w="131" h="684">
                    <a:moveTo>
                      <a:pt x="0" y="0"/>
                    </a:moveTo>
                    <a:cubicBezTo>
                      <a:pt x="37" y="10"/>
                      <a:pt x="63" y="46"/>
                      <a:pt x="95" y="67"/>
                    </a:cubicBezTo>
                    <a:cubicBezTo>
                      <a:pt x="123" y="109"/>
                      <a:pt x="131" y="186"/>
                      <a:pt x="102" y="230"/>
                    </a:cubicBezTo>
                    <a:cubicBezTo>
                      <a:pt x="97" y="238"/>
                      <a:pt x="88" y="243"/>
                      <a:pt x="82" y="250"/>
                    </a:cubicBezTo>
                    <a:cubicBezTo>
                      <a:pt x="72" y="263"/>
                      <a:pt x="63" y="277"/>
                      <a:pt x="54" y="291"/>
                    </a:cubicBezTo>
                    <a:cubicBezTo>
                      <a:pt x="50" y="298"/>
                      <a:pt x="41" y="311"/>
                      <a:pt x="41" y="311"/>
                    </a:cubicBezTo>
                    <a:cubicBezTo>
                      <a:pt x="47" y="372"/>
                      <a:pt x="44" y="389"/>
                      <a:pt x="75" y="433"/>
                    </a:cubicBezTo>
                    <a:cubicBezTo>
                      <a:pt x="82" y="455"/>
                      <a:pt x="109" y="494"/>
                      <a:pt x="109" y="494"/>
                    </a:cubicBezTo>
                    <a:cubicBezTo>
                      <a:pt x="121" y="536"/>
                      <a:pt x="112" y="574"/>
                      <a:pt x="88" y="609"/>
                    </a:cubicBezTo>
                    <a:cubicBezTo>
                      <a:pt x="81" y="634"/>
                      <a:pt x="68" y="657"/>
                      <a:pt x="68" y="684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4" name="Freeform 134"/>
              <p:cNvSpPr>
                <a:spLocks/>
              </p:cNvSpPr>
              <p:nvPr/>
            </p:nvSpPr>
            <p:spPr bwMode="auto">
              <a:xfrm flipH="1">
                <a:off x="3101" y="3748"/>
                <a:ext cx="45" cy="1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67"/>
                  </a:cxn>
                  <a:cxn ang="0">
                    <a:pos x="102" y="230"/>
                  </a:cxn>
                  <a:cxn ang="0">
                    <a:pos x="82" y="250"/>
                  </a:cxn>
                  <a:cxn ang="0">
                    <a:pos x="54" y="291"/>
                  </a:cxn>
                  <a:cxn ang="0">
                    <a:pos x="41" y="311"/>
                  </a:cxn>
                  <a:cxn ang="0">
                    <a:pos x="75" y="433"/>
                  </a:cxn>
                  <a:cxn ang="0">
                    <a:pos x="109" y="494"/>
                  </a:cxn>
                  <a:cxn ang="0">
                    <a:pos x="88" y="609"/>
                  </a:cxn>
                  <a:cxn ang="0">
                    <a:pos x="68" y="684"/>
                  </a:cxn>
                </a:cxnLst>
                <a:rect l="0" t="0" r="r" b="b"/>
                <a:pathLst>
                  <a:path w="131" h="684">
                    <a:moveTo>
                      <a:pt x="0" y="0"/>
                    </a:moveTo>
                    <a:cubicBezTo>
                      <a:pt x="37" y="10"/>
                      <a:pt x="63" y="46"/>
                      <a:pt x="95" y="67"/>
                    </a:cubicBezTo>
                    <a:cubicBezTo>
                      <a:pt x="123" y="109"/>
                      <a:pt x="131" y="186"/>
                      <a:pt x="102" y="230"/>
                    </a:cubicBezTo>
                    <a:cubicBezTo>
                      <a:pt x="97" y="238"/>
                      <a:pt x="88" y="243"/>
                      <a:pt x="82" y="250"/>
                    </a:cubicBezTo>
                    <a:cubicBezTo>
                      <a:pt x="72" y="263"/>
                      <a:pt x="63" y="277"/>
                      <a:pt x="54" y="291"/>
                    </a:cubicBezTo>
                    <a:cubicBezTo>
                      <a:pt x="50" y="298"/>
                      <a:pt x="41" y="311"/>
                      <a:pt x="41" y="311"/>
                    </a:cubicBezTo>
                    <a:cubicBezTo>
                      <a:pt x="47" y="372"/>
                      <a:pt x="44" y="389"/>
                      <a:pt x="75" y="433"/>
                    </a:cubicBezTo>
                    <a:cubicBezTo>
                      <a:pt x="82" y="455"/>
                      <a:pt x="109" y="494"/>
                      <a:pt x="109" y="494"/>
                    </a:cubicBezTo>
                    <a:cubicBezTo>
                      <a:pt x="121" y="536"/>
                      <a:pt x="112" y="574"/>
                      <a:pt x="88" y="609"/>
                    </a:cubicBezTo>
                    <a:cubicBezTo>
                      <a:pt x="81" y="634"/>
                      <a:pt x="68" y="657"/>
                      <a:pt x="68" y="684"/>
                    </a:cubicBezTo>
                  </a:path>
                </a:pathLst>
              </a:custGeom>
              <a:noFill/>
              <a:ln w="38100" cmpd="sng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61" name="Freeform 201"/>
            <p:cNvSpPr>
              <a:spLocks/>
            </p:cNvSpPr>
            <p:nvPr/>
          </p:nvSpPr>
          <p:spPr bwMode="auto">
            <a:xfrm>
              <a:off x="3092" y="2794"/>
              <a:ext cx="49" cy="59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14" y="11"/>
                </a:cxn>
                <a:cxn ang="0">
                  <a:pos x="42" y="59"/>
                </a:cxn>
              </a:cxnLst>
              <a:rect l="0" t="0" r="r" b="b"/>
              <a:pathLst>
                <a:path w="49" h="59">
                  <a:moveTo>
                    <a:pt x="49" y="4"/>
                  </a:moveTo>
                  <a:cubicBezTo>
                    <a:pt x="37" y="6"/>
                    <a:pt x="19" y="0"/>
                    <a:pt x="14" y="11"/>
                  </a:cubicBezTo>
                  <a:cubicBezTo>
                    <a:pt x="0" y="42"/>
                    <a:pt x="26" y="51"/>
                    <a:pt x="42" y="5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62" name="Freeform 202"/>
            <p:cNvSpPr>
              <a:spLocks/>
            </p:cNvSpPr>
            <p:nvPr/>
          </p:nvSpPr>
          <p:spPr bwMode="auto">
            <a:xfrm>
              <a:off x="2880" y="2702"/>
              <a:ext cx="55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34"/>
                </a:cxn>
              </a:cxnLst>
              <a:rect l="0" t="0" r="r" b="b"/>
              <a:pathLst>
                <a:path w="55" h="34">
                  <a:moveTo>
                    <a:pt x="0" y="0"/>
                  </a:moveTo>
                  <a:cubicBezTo>
                    <a:pt x="23" y="8"/>
                    <a:pt x="38" y="17"/>
                    <a:pt x="55" y="34"/>
                  </a:cubicBezTo>
                </a:path>
              </a:pathLst>
            </a:cu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" name="Content Placeholder 2"/>
          <p:cNvSpPr txBox="1">
            <a:spLocks/>
          </p:cNvSpPr>
          <p:nvPr/>
        </p:nvSpPr>
        <p:spPr>
          <a:xfrm flipV="1">
            <a:off x="6096000" y="1173481"/>
            <a:ext cx="3200400" cy="45719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584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risnik\Downloads\sl. mej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699" y="228600"/>
            <a:ext cx="5562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76800" y="5791200"/>
            <a:ext cx="175977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r-Latn-RS" dirty="0" smtClean="0"/>
              <a:t>četiri ćerke ćelije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6160532"/>
            <a:ext cx="16240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r-Latn-RS" dirty="0"/>
              <a:t>d</a:t>
            </a:r>
            <a:r>
              <a:rPr lang="sr-Latn-RS" dirty="0" smtClean="0"/>
              <a:t>ve ćerke ćelije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004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498080" cy="1143000"/>
          </a:xfrm>
          <a:noFill/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Ra</a:t>
            </a:r>
            <a:r>
              <a:rPr lang="sr-Latn-RS" sz="4000" dirty="0">
                <a:solidFill>
                  <a:srgbClr val="002060"/>
                </a:solidFill>
                <a:cs typeface="Times New Roman" pitchFamily="18" charset="0"/>
              </a:rPr>
              <a:t>zlike između mitoze i mejoze</a:t>
            </a:r>
            <a:endParaRPr lang="en-US" sz="40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547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304800"/>
            <a:ext cx="1368425" cy="1584325"/>
            <a:chOff x="249" y="1480"/>
            <a:chExt cx="862" cy="998"/>
          </a:xfrm>
        </p:grpSpPr>
        <p:sp>
          <p:nvSpPr>
            <p:cNvPr id="87043" name="Oval 3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4" name="Oval 4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498975" y="381000"/>
            <a:ext cx="1368425" cy="1584325"/>
            <a:chOff x="249" y="1480"/>
            <a:chExt cx="862" cy="998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Oval 7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562600" y="4678363"/>
            <a:ext cx="1368425" cy="1584325"/>
            <a:chOff x="249" y="1480"/>
            <a:chExt cx="862" cy="998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Oval 10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810000" y="4664075"/>
            <a:ext cx="1368425" cy="1584325"/>
            <a:chOff x="249" y="1480"/>
            <a:chExt cx="862" cy="998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Oval 13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2520950" y="1198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 rot="5400000">
            <a:off x="4206875" y="2727325"/>
            <a:ext cx="2089150" cy="1511300"/>
            <a:chOff x="3061" y="1480"/>
            <a:chExt cx="1316" cy="952"/>
          </a:xfrm>
        </p:grpSpPr>
        <p:sp>
          <p:nvSpPr>
            <p:cNvPr id="87056" name="Line 16"/>
            <p:cNvSpPr>
              <a:spLocks noChangeShapeType="1"/>
            </p:cNvSpPr>
            <p:nvPr/>
          </p:nvSpPr>
          <p:spPr bwMode="auto">
            <a:xfrm>
              <a:off x="3061" y="1979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7" name="Line 17"/>
            <p:cNvSpPr>
              <a:spLocks noChangeShapeType="1"/>
            </p:cNvSpPr>
            <p:nvPr/>
          </p:nvSpPr>
          <p:spPr bwMode="auto">
            <a:xfrm flipV="1">
              <a:off x="3923" y="1480"/>
              <a:ext cx="409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8" name="Line 18"/>
            <p:cNvSpPr>
              <a:spLocks noChangeShapeType="1"/>
            </p:cNvSpPr>
            <p:nvPr/>
          </p:nvSpPr>
          <p:spPr bwMode="auto">
            <a:xfrm>
              <a:off x="3923" y="1979"/>
              <a:ext cx="45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2520950" y="838200"/>
            <a:ext cx="14414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err="1">
                <a:cs typeface="Times New Roman" pitchFamily="18" charset="0"/>
              </a:rPr>
              <a:t>replikacija</a:t>
            </a:r>
            <a:endParaRPr lang="en-US" sz="1600" i="1" dirty="0">
              <a:cs typeface="Times New Roman" pitchFamily="18" charset="0"/>
            </a:endParaRP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2954338" y="1270000"/>
            <a:ext cx="5762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S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5371958" y="2835722"/>
            <a:ext cx="15970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2400" dirty="0" smtClean="0">
                <a:cs typeface="Times New Roman" pitchFamily="18" charset="0"/>
              </a:rPr>
              <a:t>MITOZA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990600" y="2057400"/>
            <a:ext cx="863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2n</a:t>
            </a:r>
          </a:p>
        </p:txBody>
      </p:sp>
      <p:sp>
        <p:nvSpPr>
          <p:cNvPr id="87063" name="Rectangle 23"/>
          <p:cNvSpPr>
            <a:spLocks noChangeArrowheads="1"/>
          </p:cNvSpPr>
          <p:nvPr/>
        </p:nvSpPr>
        <p:spPr bwMode="auto">
          <a:xfrm>
            <a:off x="4859338" y="2035175"/>
            <a:ext cx="698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2n=2</a:t>
            </a:r>
          </a:p>
        </p:txBody>
      </p:sp>
      <p:sp>
        <p:nvSpPr>
          <p:cNvPr id="87064" name="Rectangle 24"/>
          <p:cNvSpPr>
            <a:spLocks noChangeArrowheads="1"/>
          </p:cNvSpPr>
          <p:nvPr/>
        </p:nvSpPr>
        <p:spPr bwMode="auto">
          <a:xfrm>
            <a:off x="3200400" y="4576763"/>
            <a:ext cx="4459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2n</a:t>
            </a:r>
          </a:p>
        </p:txBody>
      </p:sp>
      <p:sp>
        <p:nvSpPr>
          <p:cNvPr id="87065" name="Rectangle 25"/>
          <p:cNvSpPr>
            <a:spLocks noChangeArrowheads="1"/>
          </p:cNvSpPr>
          <p:nvPr/>
        </p:nvSpPr>
        <p:spPr bwMode="auto">
          <a:xfrm>
            <a:off x="6934200" y="4576763"/>
            <a:ext cx="4459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2n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295400" y="685800"/>
            <a:ext cx="74613" cy="887413"/>
            <a:chOff x="565" y="1734"/>
            <a:chExt cx="47" cy="559"/>
          </a:xfrm>
        </p:grpSpPr>
        <p:sp>
          <p:nvSpPr>
            <p:cNvPr id="87067" name="Freeform 27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Oval 28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479550" y="712788"/>
            <a:ext cx="74613" cy="887412"/>
            <a:chOff x="565" y="1734"/>
            <a:chExt cx="47" cy="559"/>
          </a:xfrm>
        </p:grpSpPr>
        <p:sp>
          <p:nvSpPr>
            <p:cNvPr id="87070" name="Freeform 30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Oval 31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313238" y="5024438"/>
            <a:ext cx="74612" cy="887412"/>
            <a:chOff x="565" y="1734"/>
            <a:chExt cx="47" cy="559"/>
          </a:xfrm>
        </p:grpSpPr>
        <p:sp>
          <p:nvSpPr>
            <p:cNvPr id="87073" name="Freeform 33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4" name="Oval 34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6067425" y="5110163"/>
            <a:ext cx="74613" cy="887412"/>
            <a:chOff x="565" y="1734"/>
            <a:chExt cx="47" cy="559"/>
          </a:xfrm>
        </p:grpSpPr>
        <p:sp>
          <p:nvSpPr>
            <p:cNvPr id="87076" name="Freeform 36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7" name="Oval 37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529138" y="5024438"/>
            <a:ext cx="74612" cy="887412"/>
            <a:chOff x="565" y="1734"/>
            <a:chExt cx="47" cy="559"/>
          </a:xfrm>
        </p:grpSpPr>
        <p:sp>
          <p:nvSpPr>
            <p:cNvPr id="87079" name="Freeform 39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0" name="Oval 40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6283325" y="5110163"/>
            <a:ext cx="74613" cy="887412"/>
            <a:chOff x="565" y="1734"/>
            <a:chExt cx="47" cy="559"/>
          </a:xfrm>
        </p:grpSpPr>
        <p:sp>
          <p:nvSpPr>
            <p:cNvPr id="87082" name="Freeform 42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3" name="Oval 43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4914900" y="828675"/>
            <a:ext cx="195263" cy="781050"/>
            <a:chOff x="2416" y="1762"/>
            <a:chExt cx="123" cy="492"/>
          </a:xfrm>
        </p:grpSpPr>
        <p:sp>
          <p:nvSpPr>
            <p:cNvPr id="87085" name="Freeform 45"/>
            <p:cNvSpPr>
              <a:spLocks/>
            </p:cNvSpPr>
            <p:nvPr/>
          </p:nvSpPr>
          <p:spPr bwMode="auto">
            <a:xfrm>
              <a:off x="2416" y="1762"/>
              <a:ext cx="123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06"/>
                </a:cxn>
                <a:cxn ang="0">
                  <a:pos x="61" y="179"/>
                </a:cxn>
                <a:cxn ang="0">
                  <a:pos x="89" y="290"/>
                </a:cxn>
                <a:cxn ang="0">
                  <a:pos x="106" y="413"/>
                </a:cxn>
                <a:cxn ang="0">
                  <a:pos x="123" y="492"/>
                </a:cxn>
              </a:cxnLst>
              <a:rect l="0" t="0" r="r" b="b"/>
              <a:pathLst>
                <a:path w="123" h="492">
                  <a:moveTo>
                    <a:pt x="0" y="0"/>
                  </a:moveTo>
                  <a:cubicBezTo>
                    <a:pt x="4" y="36"/>
                    <a:pt x="8" y="75"/>
                    <a:pt x="28" y="106"/>
                  </a:cubicBezTo>
                  <a:cubicBezTo>
                    <a:pt x="35" y="136"/>
                    <a:pt x="40" y="156"/>
                    <a:pt x="61" y="179"/>
                  </a:cubicBezTo>
                  <a:cubicBezTo>
                    <a:pt x="69" y="216"/>
                    <a:pt x="78" y="254"/>
                    <a:pt x="89" y="290"/>
                  </a:cubicBezTo>
                  <a:cubicBezTo>
                    <a:pt x="93" y="331"/>
                    <a:pt x="99" y="372"/>
                    <a:pt x="106" y="413"/>
                  </a:cubicBezTo>
                  <a:cubicBezTo>
                    <a:pt x="110" y="438"/>
                    <a:pt x="123" y="467"/>
                    <a:pt x="123" y="492"/>
                  </a:cubicBezTo>
                </a:path>
              </a:pathLst>
            </a:custGeom>
            <a:noFill/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6" name="Freeform 46"/>
            <p:cNvSpPr>
              <a:spLocks/>
            </p:cNvSpPr>
            <p:nvPr/>
          </p:nvSpPr>
          <p:spPr bwMode="auto">
            <a:xfrm>
              <a:off x="2421" y="1762"/>
              <a:ext cx="107" cy="492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73" y="123"/>
                </a:cxn>
                <a:cxn ang="0">
                  <a:pos x="51" y="212"/>
                </a:cxn>
                <a:cxn ang="0">
                  <a:pos x="28" y="262"/>
                </a:cxn>
                <a:cxn ang="0">
                  <a:pos x="12" y="296"/>
                </a:cxn>
                <a:cxn ang="0">
                  <a:pos x="0" y="329"/>
                </a:cxn>
                <a:cxn ang="0">
                  <a:pos x="6" y="492"/>
                </a:cxn>
              </a:cxnLst>
              <a:rect l="0" t="0" r="r" b="b"/>
              <a:pathLst>
                <a:path w="107" h="492">
                  <a:moveTo>
                    <a:pt x="107" y="0"/>
                  </a:moveTo>
                  <a:cubicBezTo>
                    <a:pt x="100" y="43"/>
                    <a:pt x="87" y="82"/>
                    <a:pt x="73" y="123"/>
                  </a:cubicBezTo>
                  <a:cubicBezTo>
                    <a:pt x="68" y="155"/>
                    <a:pt x="60" y="181"/>
                    <a:pt x="51" y="212"/>
                  </a:cubicBezTo>
                  <a:cubicBezTo>
                    <a:pt x="46" y="230"/>
                    <a:pt x="33" y="244"/>
                    <a:pt x="28" y="262"/>
                  </a:cubicBezTo>
                  <a:cubicBezTo>
                    <a:pt x="15" y="307"/>
                    <a:pt x="33" y="249"/>
                    <a:pt x="12" y="296"/>
                  </a:cubicBezTo>
                  <a:cubicBezTo>
                    <a:pt x="7" y="307"/>
                    <a:pt x="0" y="329"/>
                    <a:pt x="0" y="329"/>
                  </a:cubicBezTo>
                  <a:cubicBezTo>
                    <a:pt x="2" y="383"/>
                    <a:pt x="6" y="438"/>
                    <a:pt x="6" y="492"/>
                  </a:cubicBezTo>
                </a:path>
              </a:pathLst>
            </a:custGeom>
            <a:noFill/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5240338" y="823913"/>
            <a:ext cx="195262" cy="781050"/>
            <a:chOff x="2416" y="1762"/>
            <a:chExt cx="123" cy="492"/>
          </a:xfrm>
        </p:grpSpPr>
        <p:sp>
          <p:nvSpPr>
            <p:cNvPr id="87088" name="Freeform 48"/>
            <p:cNvSpPr>
              <a:spLocks/>
            </p:cNvSpPr>
            <p:nvPr/>
          </p:nvSpPr>
          <p:spPr bwMode="auto">
            <a:xfrm>
              <a:off x="2416" y="1762"/>
              <a:ext cx="123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06"/>
                </a:cxn>
                <a:cxn ang="0">
                  <a:pos x="61" y="179"/>
                </a:cxn>
                <a:cxn ang="0">
                  <a:pos x="89" y="290"/>
                </a:cxn>
                <a:cxn ang="0">
                  <a:pos x="106" y="413"/>
                </a:cxn>
                <a:cxn ang="0">
                  <a:pos x="123" y="492"/>
                </a:cxn>
              </a:cxnLst>
              <a:rect l="0" t="0" r="r" b="b"/>
              <a:pathLst>
                <a:path w="123" h="492">
                  <a:moveTo>
                    <a:pt x="0" y="0"/>
                  </a:moveTo>
                  <a:cubicBezTo>
                    <a:pt x="4" y="36"/>
                    <a:pt x="8" y="75"/>
                    <a:pt x="28" y="106"/>
                  </a:cubicBezTo>
                  <a:cubicBezTo>
                    <a:pt x="35" y="136"/>
                    <a:pt x="40" y="156"/>
                    <a:pt x="61" y="179"/>
                  </a:cubicBezTo>
                  <a:cubicBezTo>
                    <a:pt x="69" y="216"/>
                    <a:pt x="78" y="254"/>
                    <a:pt x="89" y="290"/>
                  </a:cubicBezTo>
                  <a:cubicBezTo>
                    <a:pt x="93" y="331"/>
                    <a:pt x="99" y="372"/>
                    <a:pt x="106" y="413"/>
                  </a:cubicBezTo>
                  <a:cubicBezTo>
                    <a:pt x="110" y="438"/>
                    <a:pt x="123" y="467"/>
                    <a:pt x="123" y="492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9" name="Freeform 49"/>
            <p:cNvSpPr>
              <a:spLocks/>
            </p:cNvSpPr>
            <p:nvPr/>
          </p:nvSpPr>
          <p:spPr bwMode="auto">
            <a:xfrm>
              <a:off x="2421" y="1762"/>
              <a:ext cx="107" cy="492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73" y="123"/>
                </a:cxn>
                <a:cxn ang="0">
                  <a:pos x="51" y="212"/>
                </a:cxn>
                <a:cxn ang="0">
                  <a:pos x="28" y="262"/>
                </a:cxn>
                <a:cxn ang="0">
                  <a:pos x="12" y="296"/>
                </a:cxn>
                <a:cxn ang="0">
                  <a:pos x="0" y="329"/>
                </a:cxn>
                <a:cxn ang="0">
                  <a:pos x="6" y="492"/>
                </a:cxn>
              </a:cxnLst>
              <a:rect l="0" t="0" r="r" b="b"/>
              <a:pathLst>
                <a:path w="107" h="492">
                  <a:moveTo>
                    <a:pt x="107" y="0"/>
                  </a:moveTo>
                  <a:cubicBezTo>
                    <a:pt x="100" y="43"/>
                    <a:pt x="87" y="82"/>
                    <a:pt x="73" y="123"/>
                  </a:cubicBezTo>
                  <a:cubicBezTo>
                    <a:pt x="68" y="155"/>
                    <a:pt x="60" y="181"/>
                    <a:pt x="51" y="212"/>
                  </a:cubicBezTo>
                  <a:cubicBezTo>
                    <a:pt x="46" y="230"/>
                    <a:pt x="33" y="244"/>
                    <a:pt x="28" y="262"/>
                  </a:cubicBezTo>
                  <a:cubicBezTo>
                    <a:pt x="15" y="307"/>
                    <a:pt x="33" y="249"/>
                    <a:pt x="12" y="296"/>
                  </a:cubicBezTo>
                  <a:cubicBezTo>
                    <a:pt x="7" y="307"/>
                    <a:pt x="0" y="329"/>
                    <a:pt x="0" y="329"/>
                  </a:cubicBezTo>
                  <a:cubicBezTo>
                    <a:pt x="2" y="383"/>
                    <a:pt x="6" y="438"/>
                    <a:pt x="6" y="492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977900" y="1096963"/>
            <a:ext cx="3603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1501775" y="10937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7093" name="Rectangle 53"/>
          <p:cNvSpPr>
            <a:spLocks noChangeArrowheads="1"/>
          </p:cNvSpPr>
          <p:nvPr/>
        </p:nvSpPr>
        <p:spPr bwMode="auto">
          <a:xfrm>
            <a:off x="4737100" y="10826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5383213" y="10969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7095" name="Rectangle 55"/>
          <p:cNvSpPr>
            <a:spLocks noChangeArrowheads="1"/>
          </p:cNvSpPr>
          <p:nvPr/>
        </p:nvSpPr>
        <p:spPr bwMode="auto">
          <a:xfrm>
            <a:off x="4048125" y="5365750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5800725" y="54514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7097" name="Rectangle 57"/>
          <p:cNvSpPr>
            <a:spLocks noChangeArrowheads="1"/>
          </p:cNvSpPr>
          <p:nvPr/>
        </p:nvSpPr>
        <p:spPr bwMode="auto">
          <a:xfrm>
            <a:off x="4605338" y="53641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7098" name="Rectangle 58"/>
          <p:cNvSpPr>
            <a:spLocks noChangeArrowheads="1"/>
          </p:cNvSpPr>
          <p:nvPr/>
        </p:nvSpPr>
        <p:spPr bwMode="auto">
          <a:xfrm>
            <a:off x="6370638" y="5426075"/>
            <a:ext cx="2762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0" y="6361112"/>
            <a:ext cx="325319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sr-Latn-RS" dirty="0" smtClean="0"/>
              <a:t>Nastaju dve diploidne ćelije (2n).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83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288" y="115888"/>
            <a:ext cx="1296987" cy="1366837"/>
            <a:chOff x="249" y="1480"/>
            <a:chExt cx="862" cy="998"/>
          </a:xfrm>
        </p:grpSpPr>
        <p:sp>
          <p:nvSpPr>
            <p:cNvPr id="101379" name="Oval 3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0" name="Oval 4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1835150" y="908050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 rot="5400000">
            <a:off x="3744119" y="1591469"/>
            <a:ext cx="790575" cy="1439863"/>
            <a:chOff x="3061" y="1480"/>
            <a:chExt cx="1316" cy="952"/>
          </a:xfrm>
        </p:grpSpPr>
        <p:sp>
          <p:nvSpPr>
            <p:cNvPr id="101383" name="Line 7"/>
            <p:cNvSpPr>
              <a:spLocks noChangeShapeType="1"/>
            </p:cNvSpPr>
            <p:nvPr/>
          </p:nvSpPr>
          <p:spPr bwMode="auto">
            <a:xfrm>
              <a:off x="3061" y="1979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 flipV="1">
              <a:off x="3923" y="1480"/>
              <a:ext cx="409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5" name="Line 9"/>
            <p:cNvSpPr>
              <a:spLocks noChangeShapeType="1"/>
            </p:cNvSpPr>
            <p:nvPr/>
          </p:nvSpPr>
          <p:spPr bwMode="auto">
            <a:xfrm>
              <a:off x="3923" y="1979"/>
              <a:ext cx="45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1835150" y="547688"/>
            <a:ext cx="14414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err="1">
                <a:cs typeface="Times New Roman" pitchFamily="18" charset="0"/>
              </a:rPr>
              <a:t>repli</a:t>
            </a:r>
            <a:r>
              <a:rPr lang="sr-Latn-CS" i="1" dirty="0">
                <a:cs typeface="Times New Roman" pitchFamily="18" charset="0"/>
              </a:rPr>
              <a:t>k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sr-Latn-CS" i="1" dirty="0">
                <a:cs typeface="Times New Roman" pitchFamily="18" charset="0"/>
              </a:rPr>
              <a:t>c</a:t>
            </a:r>
            <a:r>
              <a:rPr lang="en-US" i="1" dirty="0" err="1">
                <a:cs typeface="Times New Roman" pitchFamily="18" charset="0"/>
              </a:rPr>
              <a:t>i</a:t>
            </a:r>
            <a:r>
              <a:rPr lang="sr-Latn-CS" i="1" dirty="0">
                <a:cs typeface="Times New Roman" pitchFamily="18" charset="0"/>
              </a:rPr>
              <a:t>ja</a:t>
            </a:r>
            <a:endParaRPr lang="en-US" i="1" dirty="0">
              <a:cs typeface="Times New Roman" pitchFamily="18" charset="0"/>
            </a:endParaRP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268538" y="979488"/>
            <a:ext cx="5762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S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4391650" y="1794165"/>
            <a:ext cx="16662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2400" dirty="0" smtClean="0">
                <a:cs typeface="Times New Roman" pitchFamily="18" charset="0"/>
              </a:rPr>
              <a:t>MEJOZA I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611188" y="1549400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2n</a:t>
            </a: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3708400" y="1560513"/>
            <a:ext cx="698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2n=2</a:t>
            </a: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2355850" y="2711450"/>
            <a:ext cx="5629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n=2</a:t>
            </a: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2147888" y="6386513"/>
            <a:ext cx="5222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ysClr val="windowText" lastClr="000000"/>
                </a:solidFill>
                <a:latin typeface="Comic Sans MS" pitchFamily="66" charset="0"/>
              </a:rPr>
              <a:t>n=1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900113" y="403225"/>
            <a:ext cx="74612" cy="887413"/>
            <a:chOff x="565" y="1734"/>
            <a:chExt cx="47" cy="559"/>
          </a:xfrm>
        </p:grpSpPr>
        <p:sp>
          <p:nvSpPr>
            <p:cNvPr id="101394" name="Freeform 18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5" name="Oval 19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116013" y="403225"/>
            <a:ext cx="74612" cy="887413"/>
            <a:chOff x="565" y="1734"/>
            <a:chExt cx="47" cy="559"/>
          </a:xfrm>
        </p:grpSpPr>
        <p:sp>
          <p:nvSpPr>
            <p:cNvPr id="101397" name="Freeform 21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8" name="Oval 22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1619250" y="1627188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611188" y="763588"/>
            <a:ext cx="3603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1206500" y="831850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419475" y="188913"/>
            <a:ext cx="1223963" cy="1366837"/>
            <a:chOff x="249" y="1480"/>
            <a:chExt cx="862" cy="998"/>
          </a:xfrm>
        </p:grpSpPr>
        <p:sp>
          <p:nvSpPr>
            <p:cNvPr id="101403" name="Oval 27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4" name="Oval 28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779838" y="563563"/>
            <a:ext cx="231775" cy="703262"/>
            <a:chOff x="2416" y="1762"/>
            <a:chExt cx="123" cy="492"/>
          </a:xfrm>
        </p:grpSpPr>
        <p:sp>
          <p:nvSpPr>
            <p:cNvPr id="101406" name="Freeform 30"/>
            <p:cNvSpPr>
              <a:spLocks/>
            </p:cNvSpPr>
            <p:nvPr/>
          </p:nvSpPr>
          <p:spPr bwMode="auto">
            <a:xfrm>
              <a:off x="2416" y="1762"/>
              <a:ext cx="123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06"/>
                </a:cxn>
                <a:cxn ang="0">
                  <a:pos x="61" y="179"/>
                </a:cxn>
                <a:cxn ang="0">
                  <a:pos x="89" y="290"/>
                </a:cxn>
                <a:cxn ang="0">
                  <a:pos x="106" y="413"/>
                </a:cxn>
                <a:cxn ang="0">
                  <a:pos x="123" y="492"/>
                </a:cxn>
              </a:cxnLst>
              <a:rect l="0" t="0" r="r" b="b"/>
              <a:pathLst>
                <a:path w="123" h="492">
                  <a:moveTo>
                    <a:pt x="0" y="0"/>
                  </a:moveTo>
                  <a:cubicBezTo>
                    <a:pt x="4" y="36"/>
                    <a:pt x="8" y="75"/>
                    <a:pt x="28" y="106"/>
                  </a:cubicBezTo>
                  <a:cubicBezTo>
                    <a:pt x="35" y="136"/>
                    <a:pt x="40" y="156"/>
                    <a:pt x="61" y="179"/>
                  </a:cubicBezTo>
                  <a:cubicBezTo>
                    <a:pt x="69" y="216"/>
                    <a:pt x="78" y="254"/>
                    <a:pt x="89" y="290"/>
                  </a:cubicBezTo>
                  <a:cubicBezTo>
                    <a:pt x="93" y="331"/>
                    <a:pt x="99" y="372"/>
                    <a:pt x="106" y="413"/>
                  </a:cubicBezTo>
                  <a:cubicBezTo>
                    <a:pt x="110" y="438"/>
                    <a:pt x="123" y="467"/>
                    <a:pt x="123" y="492"/>
                  </a:cubicBezTo>
                </a:path>
              </a:pathLst>
            </a:custGeom>
            <a:noFill/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7" name="Freeform 31"/>
            <p:cNvSpPr>
              <a:spLocks/>
            </p:cNvSpPr>
            <p:nvPr/>
          </p:nvSpPr>
          <p:spPr bwMode="auto">
            <a:xfrm>
              <a:off x="2421" y="1762"/>
              <a:ext cx="107" cy="492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73" y="123"/>
                </a:cxn>
                <a:cxn ang="0">
                  <a:pos x="51" y="212"/>
                </a:cxn>
                <a:cxn ang="0">
                  <a:pos x="28" y="262"/>
                </a:cxn>
                <a:cxn ang="0">
                  <a:pos x="12" y="296"/>
                </a:cxn>
                <a:cxn ang="0">
                  <a:pos x="0" y="329"/>
                </a:cxn>
                <a:cxn ang="0">
                  <a:pos x="6" y="492"/>
                </a:cxn>
              </a:cxnLst>
              <a:rect l="0" t="0" r="r" b="b"/>
              <a:pathLst>
                <a:path w="107" h="492">
                  <a:moveTo>
                    <a:pt x="107" y="0"/>
                  </a:moveTo>
                  <a:cubicBezTo>
                    <a:pt x="100" y="43"/>
                    <a:pt x="87" y="82"/>
                    <a:pt x="73" y="123"/>
                  </a:cubicBezTo>
                  <a:cubicBezTo>
                    <a:pt x="68" y="155"/>
                    <a:pt x="60" y="181"/>
                    <a:pt x="51" y="212"/>
                  </a:cubicBezTo>
                  <a:cubicBezTo>
                    <a:pt x="46" y="230"/>
                    <a:pt x="33" y="244"/>
                    <a:pt x="28" y="262"/>
                  </a:cubicBezTo>
                  <a:cubicBezTo>
                    <a:pt x="15" y="307"/>
                    <a:pt x="33" y="249"/>
                    <a:pt x="12" y="296"/>
                  </a:cubicBezTo>
                  <a:cubicBezTo>
                    <a:pt x="7" y="307"/>
                    <a:pt x="0" y="329"/>
                    <a:pt x="0" y="329"/>
                  </a:cubicBezTo>
                  <a:cubicBezTo>
                    <a:pt x="2" y="383"/>
                    <a:pt x="6" y="438"/>
                    <a:pt x="6" y="492"/>
                  </a:cubicBezTo>
                </a:path>
              </a:pathLst>
            </a:custGeom>
            <a:noFill/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067175" y="558800"/>
            <a:ext cx="195263" cy="708025"/>
            <a:chOff x="2416" y="1762"/>
            <a:chExt cx="123" cy="492"/>
          </a:xfrm>
        </p:grpSpPr>
        <p:sp>
          <p:nvSpPr>
            <p:cNvPr id="101409" name="Freeform 33"/>
            <p:cNvSpPr>
              <a:spLocks/>
            </p:cNvSpPr>
            <p:nvPr/>
          </p:nvSpPr>
          <p:spPr bwMode="auto">
            <a:xfrm>
              <a:off x="2416" y="1762"/>
              <a:ext cx="123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06"/>
                </a:cxn>
                <a:cxn ang="0">
                  <a:pos x="61" y="179"/>
                </a:cxn>
                <a:cxn ang="0">
                  <a:pos x="89" y="290"/>
                </a:cxn>
                <a:cxn ang="0">
                  <a:pos x="106" y="413"/>
                </a:cxn>
                <a:cxn ang="0">
                  <a:pos x="123" y="492"/>
                </a:cxn>
              </a:cxnLst>
              <a:rect l="0" t="0" r="r" b="b"/>
              <a:pathLst>
                <a:path w="123" h="492">
                  <a:moveTo>
                    <a:pt x="0" y="0"/>
                  </a:moveTo>
                  <a:cubicBezTo>
                    <a:pt x="4" y="36"/>
                    <a:pt x="8" y="75"/>
                    <a:pt x="28" y="106"/>
                  </a:cubicBezTo>
                  <a:cubicBezTo>
                    <a:pt x="35" y="136"/>
                    <a:pt x="40" y="156"/>
                    <a:pt x="61" y="179"/>
                  </a:cubicBezTo>
                  <a:cubicBezTo>
                    <a:pt x="69" y="216"/>
                    <a:pt x="78" y="254"/>
                    <a:pt x="89" y="290"/>
                  </a:cubicBezTo>
                  <a:cubicBezTo>
                    <a:pt x="93" y="331"/>
                    <a:pt x="99" y="372"/>
                    <a:pt x="106" y="413"/>
                  </a:cubicBezTo>
                  <a:cubicBezTo>
                    <a:pt x="110" y="438"/>
                    <a:pt x="123" y="467"/>
                    <a:pt x="123" y="492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0" name="Freeform 34"/>
            <p:cNvSpPr>
              <a:spLocks/>
            </p:cNvSpPr>
            <p:nvPr/>
          </p:nvSpPr>
          <p:spPr bwMode="auto">
            <a:xfrm>
              <a:off x="2421" y="1762"/>
              <a:ext cx="107" cy="492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73" y="123"/>
                </a:cxn>
                <a:cxn ang="0">
                  <a:pos x="51" y="212"/>
                </a:cxn>
                <a:cxn ang="0">
                  <a:pos x="28" y="262"/>
                </a:cxn>
                <a:cxn ang="0">
                  <a:pos x="12" y="296"/>
                </a:cxn>
                <a:cxn ang="0">
                  <a:pos x="0" y="329"/>
                </a:cxn>
                <a:cxn ang="0">
                  <a:pos x="6" y="492"/>
                </a:cxn>
              </a:cxnLst>
              <a:rect l="0" t="0" r="r" b="b"/>
              <a:pathLst>
                <a:path w="107" h="492">
                  <a:moveTo>
                    <a:pt x="107" y="0"/>
                  </a:moveTo>
                  <a:cubicBezTo>
                    <a:pt x="100" y="43"/>
                    <a:pt x="87" y="82"/>
                    <a:pt x="73" y="123"/>
                  </a:cubicBezTo>
                  <a:cubicBezTo>
                    <a:pt x="68" y="155"/>
                    <a:pt x="60" y="181"/>
                    <a:pt x="51" y="212"/>
                  </a:cubicBezTo>
                  <a:cubicBezTo>
                    <a:pt x="46" y="230"/>
                    <a:pt x="33" y="244"/>
                    <a:pt x="28" y="262"/>
                  </a:cubicBezTo>
                  <a:cubicBezTo>
                    <a:pt x="15" y="307"/>
                    <a:pt x="33" y="249"/>
                    <a:pt x="12" y="296"/>
                  </a:cubicBezTo>
                  <a:cubicBezTo>
                    <a:pt x="7" y="307"/>
                    <a:pt x="0" y="329"/>
                    <a:pt x="0" y="329"/>
                  </a:cubicBezTo>
                  <a:cubicBezTo>
                    <a:pt x="2" y="383"/>
                    <a:pt x="6" y="438"/>
                    <a:pt x="6" y="492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11" name="Rectangle 35"/>
          <p:cNvSpPr>
            <a:spLocks noChangeArrowheads="1"/>
          </p:cNvSpPr>
          <p:nvPr/>
        </p:nvSpPr>
        <p:spPr bwMode="auto">
          <a:xfrm>
            <a:off x="3582988" y="8175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1412" name="Rectangle 36"/>
          <p:cNvSpPr>
            <a:spLocks noChangeArrowheads="1"/>
          </p:cNvSpPr>
          <p:nvPr/>
        </p:nvSpPr>
        <p:spPr bwMode="auto">
          <a:xfrm>
            <a:off x="4216400" y="831850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2843213" y="2779713"/>
            <a:ext cx="1223962" cy="1366837"/>
            <a:chOff x="249" y="1480"/>
            <a:chExt cx="862" cy="998"/>
          </a:xfrm>
        </p:grpSpPr>
        <p:sp>
          <p:nvSpPr>
            <p:cNvPr id="101414" name="Oval 38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5" name="Oval 39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332163" y="3154363"/>
            <a:ext cx="231775" cy="703262"/>
            <a:chOff x="2416" y="1762"/>
            <a:chExt cx="123" cy="492"/>
          </a:xfrm>
        </p:grpSpPr>
        <p:sp>
          <p:nvSpPr>
            <p:cNvPr id="101417" name="Freeform 41"/>
            <p:cNvSpPr>
              <a:spLocks/>
            </p:cNvSpPr>
            <p:nvPr/>
          </p:nvSpPr>
          <p:spPr bwMode="auto">
            <a:xfrm>
              <a:off x="2416" y="1762"/>
              <a:ext cx="123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06"/>
                </a:cxn>
                <a:cxn ang="0">
                  <a:pos x="61" y="179"/>
                </a:cxn>
                <a:cxn ang="0">
                  <a:pos x="89" y="290"/>
                </a:cxn>
                <a:cxn ang="0">
                  <a:pos x="106" y="413"/>
                </a:cxn>
                <a:cxn ang="0">
                  <a:pos x="123" y="492"/>
                </a:cxn>
              </a:cxnLst>
              <a:rect l="0" t="0" r="r" b="b"/>
              <a:pathLst>
                <a:path w="123" h="492">
                  <a:moveTo>
                    <a:pt x="0" y="0"/>
                  </a:moveTo>
                  <a:cubicBezTo>
                    <a:pt x="4" y="36"/>
                    <a:pt x="8" y="75"/>
                    <a:pt x="28" y="106"/>
                  </a:cubicBezTo>
                  <a:cubicBezTo>
                    <a:pt x="35" y="136"/>
                    <a:pt x="40" y="156"/>
                    <a:pt x="61" y="179"/>
                  </a:cubicBezTo>
                  <a:cubicBezTo>
                    <a:pt x="69" y="216"/>
                    <a:pt x="78" y="254"/>
                    <a:pt x="89" y="290"/>
                  </a:cubicBezTo>
                  <a:cubicBezTo>
                    <a:pt x="93" y="331"/>
                    <a:pt x="99" y="372"/>
                    <a:pt x="106" y="413"/>
                  </a:cubicBezTo>
                  <a:cubicBezTo>
                    <a:pt x="110" y="438"/>
                    <a:pt x="123" y="467"/>
                    <a:pt x="123" y="492"/>
                  </a:cubicBezTo>
                </a:path>
              </a:pathLst>
            </a:custGeom>
            <a:noFill/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8" name="Freeform 42"/>
            <p:cNvSpPr>
              <a:spLocks/>
            </p:cNvSpPr>
            <p:nvPr/>
          </p:nvSpPr>
          <p:spPr bwMode="auto">
            <a:xfrm>
              <a:off x="2421" y="1762"/>
              <a:ext cx="107" cy="492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73" y="123"/>
                </a:cxn>
                <a:cxn ang="0">
                  <a:pos x="51" y="212"/>
                </a:cxn>
                <a:cxn ang="0">
                  <a:pos x="28" y="262"/>
                </a:cxn>
                <a:cxn ang="0">
                  <a:pos x="12" y="296"/>
                </a:cxn>
                <a:cxn ang="0">
                  <a:pos x="0" y="329"/>
                </a:cxn>
                <a:cxn ang="0">
                  <a:pos x="6" y="492"/>
                </a:cxn>
              </a:cxnLst>
              <a:rect l="0" t="0" r="r" b="b"/>
              <a:pathLst>
                <a:path w="107" h="492">
                  <a:moveTo>
                    <a:pt x="107" y="0"/>
                  </a:moveTo>
                  <a:cubicBezTo>
                    <a:pt x="100" y="43"/>
                    <a:pt x="87" y="82"/>
                    <a:pt x="73" y="123"/>
                  </a:cubicBezTo>
                  <a:cubicBezTo>
                    <a:pt x="68" y="155"/>
                    <a:pt x="60" y="181"/>
                    <a:pt x="51" y="212"/>
                  </a:cubicBezTo>
                  <a:cubicBezTo>
                    <a:pt x="46" y="230"/>
                    <a:pt x="33" y="244"/>
                    <a:pt x="28" y="262"/>
                  </a:cubicBezTo>
                  <a:cubicBezTo>
                    <a:pt x="15" y="307"/>
                    <a:pt x="33" y="249"/>
                    <a:pt x="12" y="296"/>
                  </a:cubicBezTo>
                  <a:cubicBezTo>
                    <a:pt x="7" y="307"/>
                    <a:pt x="0" y="329"/>
                    <a:pt x="0" y="329"/>
                  </a:cubicBezTo>
                  <a:cubicBezTo>
                    <a:pt x="2" y="383"/>
                    <a:pt x="6" y="438"/>
                    <a:pt x="6" y="492"/>
                  </a:cubicBezTo>
                </a:path>
              </a:pathLst>
            </a:custGeom>
            <a:noFill/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19" name="Rectangle 43"/>
          <p:cNvSpPr>
            <a:spLocks noChangeArrowheads="1"/>
          </p:cNvSpPr>
          <p:nvPr/>
        </p:nvSpPr>
        <p:spPr bwMode="auto">
          <a:xfrm>
            <a:off x="3063875" y="34083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4140200" y="2781300"/>
            <a:ext cx="1223963" cy="1366838"/>
            <a:chOff x="249" y="1480"/>
            <a:chExt cx="862" cy="998"/>
          </a:xfrm>
        </p:grpSpPr>
        <p:sp>
          <p:nvSpPr>
            <p:cNvPr id="101421" name="Oval 45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2" name="Oval 46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4664075" y="3151188"/>
            <a:ext cx="195263" cy="708025"/>
            <a:chOff x="2416" y="1762"/>
            <a:chExt cx="123" cy="492"/>
          </a:xfrm>
        </p:grpSpPr>
        <p:sp>
          <p:nvSpPr>
            <p:cNvPr id="101424" name="Freeform 48"/>
            <p:cNvSpPr>
              <a:spLocks/>
            </p:cNvSpPr>
            <p:nvPr/>
          </p:nvSpPr>
          <p:spPr bwMode="auto">
            <a:xfrm>
              <a:off x="2416" y="1762"/>
              <a:ext cx="123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06"/>
                </a:cxn>
                <a:cxn ang="0">
                  <a:pos x="61" y="179"/>
                </a:cxn>
                <a:cxn ang="0">
                  <a:pos x="89" y="290"/>
                </a:cxn>
                <a:cxn ang="0">
                  <a:pos x="106" y="413"/>
                </a:cxn>
                <a:cxn ang="0">
                  <a:pos x="123" y="492"/>
                </a:cxn>
              </a:cxnLst>
              <a:rect l="0" t="0" r="r" b="b"/>
              <a:pathLst>
                <a:path w="123" h="492">
                  <a:moveTo>
                    <a:pt x="0" y="0"/>
                  </a:moveTo>
                  <a:cubicBezTo>
                    <a:pt x="4" y="36"/>
                    <a:pt x="8" y="75"/>
                    <a:pt x="28" y="106"/>
                  </a:cubicBezTo>
                  <a:cubicBezTo>
                    <a:pt x="35" y="136"/>
                    <a:pt x="40" y="156"/>
                    <a:pt x="61" y="179"/>
                  </a:cubicBezTo>
                  <a:cubicBezTo>
                    <a:pt x="69" y="216"/>
                    <a:pt x="78" y="254"/>
                    <a:pt x="89" y="290"/>
                  </a:cubicBezTo>
                  <a:cubicBezTo>
                    <a:pt x="93" y="331"/>
                    <a:pt x="99" y="372"/>
                    <a:pt x="106" y="413"/>
                  </a:cubicBezTo>
                  <a:cubicBezTo>
                    <a:pt x="110" y="438"/>
                    <a:pt x="123" y="467"/>
                    <a:pt x="123" y="492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5" name="Freeform 49"/>
            <p:cNvSpPr>
              <a:spLocks/>
            </p:cNvSpPr>
            <p:nvPr/>
          </p:nvSpPr>
          <p:spPr bwMode="auto">
            <a:xfrm>
              <a:off x="2421" y="1762"/>
              <a:ext cx="107" cy="492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73" y="123"/>
                </a:cxn>
                <a:cxn ang="0">
                  <a:pos x="51" y="212"/>
                </a:cxn>
                <a:cxn ang="0">
                  <a:pos x="28" y="262"/>
                </a:cxn>
                <a:cxn ang="0">
                  <a:pos x="12" y="296"/>
                </a:cxn>
                <a:cxn ang="0">
                  <a:pos x="0" y="329"/>
                </a:cxn>
                <a:cxn ang="0">
                  <a:pos x="6" y="492"/>
                </a:cxn>
              </a:cxnLst>
              <a:rect l="0" t="0" r="r" b="b"/>
              <a:pathLst>
                <a:path w="107" h="492">
                  <a:moveTo>
                    <a:pt x="107" y="0"/>
                  </a:moveTo>
                  <a:cubicBezTo>
                    <a:pt x="100" y="43"/>
                    <a:pt x="87" y="82"/>
                    <a:pt x="73" y="123"/>
                  </a:cubicBezTo>
                  <a:cubicBezTo>
                    <a:pt x="68" y="155"/>
                    <a:pt x="60" y="181"/>
                    <a:pt x="51" y="212"/>
                  </a:cubicBezTo>
                  <a:cubicBezTo>
                    <a:pt x="46" y="230"/>
                    <a:pt x="33" y="244"/>
                    <a:pt x="28" y="262"/>
                  </a:cubicBezTo>
                  <a:cubicBezTo>
                    <a:pt x="15" y="307"/>
                    <a:pt x="33" y="249"/>
                    <a:pt x="12" y="296"/>
                  </a:cubicBezTo>
                  <a:cubicBezTo>
                    <a:pt x="7" y="307"/>
                    <a:pt x="0" y="329"/>
                    <a:pt x="0" y="329"/>
                  </a:cubicBezTo>
                  <a:cubicBezTo>
                    <a:pt x="2" y="383"/>
                    <a:pt x="6" y="438"/>
                    <a:pt x="6" y="492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26" name="Rectangle 50"/>
          <p:cNvSpPr>
            <a:spLocks noChangeArrowheads="1"/>
          </p:cNvSpPr>
          <p:nvPr/>
        </p:nvSpPr>
        <p:spPr bwMode="auto">
          <a:xfrm>
            <a:off x="4806950" y="342423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1427" name="Rectangle 51"/>
          <p:cNvSpPr>
            <a:spLocks noChangeArrowheads="1"/>
          </p:cNvSpPr>
          <p:nvPr/>
        </p:nvSpPr>
        <p:spPr bwMode="auto">
          <a:xfrm>
            <a:off x="5243513" y="2640013"/>
            <a:ext cx="5629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n=2</a:t>
            </a:r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 rot="5400000">
            <a:off x="2880519" y="3894931"/>
            <a:ext cx="790575" cy="1439863"/>
            <a:chOff x="3061" y="1480"/>
            <a:chExt cx="1316" cy="952"/>
          </a:xfrm>
        </p:grpSpPr>
        <p:sp>
          <p:nvSpPr>
            <p:cNvPr id="101429" name="Line 53"/>
            <p:cNvSpPr>
              <a:spLocks noChangeShapeType="1"/>
            </p:cNvSpPr>
            <p:nvPr/>
          </p:nvSpPr>
          <p:spPr bwMode="auto">
            <a:xfrm>
              <a:off x="3061" y="1979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0" name="Line 54"/>
            <p:cNvSpPr>
              <a:spLocks noChangeShapeType="1"/>
            </p:cNvSpPr>
            <p:nvPr/>
          </p:nvSpPr>
          <p:spPr bwMode="auto">
            <a:xfrm flipV="1">
              <a:off x="3923" y="1480"/>
              <a:ext cx="409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1" name="Line 55"/>
            <p:cNvSpPr>
              <a:spLocks noChangeShapeType="1"/>
            </p:cNvSpPr>
            <p:nvPr/>
          </p:nvSpPr>
          <p:spPr bwMode="auto">
            <a:xfrm>
              <a:off x="3923" y="1979"/>
              <a:ext cx="45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 rot="5400000">
            <a:off x="4752181" y="3894932"/>
            <a:ext cx="790575" cy="1439862"/>
            <a:chOff x="3061" y="1480"/>
            <a:chExt cx="1316" cy="952"/>
          </a:xfrm>
        </p:grpSpPr>
        <p:sp>
          <p:nvSpPr>
            <p:cNvPr id="101433" name="Line 57"/>
            <p:cNvSpPr>
              <a:spLocks noChangeShapeType="1"/>
            </p:cNvSpPr>
            <p:nvPr/>
          </p:nvSpPr>
          <p:spPr bwMode="auto">
            <a:xfrm>
              <a:off x="3061" y="1979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4" name="Line 58"/>
            <p:cNvSpPr>
              <a:spLocks noChangeShapeType="1"/>
            </p:cNvSpPr>
            <p:nvPr/>
          </p:nvSpPr>
          <p:spPr bwMode="auto">
            <a:xfrm flipV="1">
              <a:off x="3923" y="1480"/>
              <a:ext cx="409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5" name="Line 59"/>
            <p:cNvSpPr>
              <a:spLocks noChangeShapeType="1"/>
            </p:cNvSpPr>
            <p:nvPr/>
          </p:nvSpPr>
          <p:spPr bwMode="auto">
            <a:xfrm>
              <a:off x="3923" y="1979"/>
              <a:ext cx="45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36" name="Rectangle 60"/>
          <p:cNvSpPr>
            <a:spLocks noChangeArrowheads="1"/>
          </p:cNvSpPr>
          <p:nvPr/>
        </p:nvSpPr>
        <p:spPr bwMode="auto">
          <a:xfrm>
            <a:off x="5371167" y="4166452"/>
            <a:ext cx="14372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2400" dirty="0" smtClean="0">
                <a:cs typeface="Times New Roman" pitchFamily="18" charset="0"/>
              </a:rPr>
              <a:t>MEJOZA II</a:t>
            </a:r>
            <a:endParaRPr lang="en-US" sz="2400" dirty="0">
              <a:cs typeface="Times New Roman" pitchFamily="18" charset="0"/>
            </a:endParaRPr>
          </a:p>
        </p:txBody>
      </p: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1763713" y="5083175"/>
            <a:ext cx="1223962" cy="1366838"/>
            <a:chOff x="249" y="1480"/>
            <a:chExt cx="862" cy="998"/>
          </a:xfrm>
        </p:grpSpPr>
        <p:sp>
          <p:nvSpPr>
            <p:cNvPr id="101438" name="Oval 62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9" name="Oval 63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40" name="Rectangle 64"/>
          <p:cNvSpPr>
            <a:spLocks noChangeArrowheads="1"/>
          </p:cNvSpPr>
          <p:nvPr/>
        </p:nvSpPr>
        <p:spPr bwMode="auto">
          <a:xfrm>
            <a:off x="2071688" y="57292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16" name="Group 65"/>
          <p:cNvGrpSpPr>
            <a:grpSpLocks/>
          </p:cNvGrpSpPr>
          <p:nvPr/>
        </p:nvGrpSpPr>
        <p:grpSpPr bwMode="auto">
          <a:xfrm>
            <a:off x="2339975" y="5372100"/>
            <a:ext cx="74613" cy="887413"/>
            <a:chOff x="565" y="1734"/>
            <a:chExt cx="47" cy="559"/>
          </a:xfrm>
        </p:grpSpPr>
        <p:sp>
          <p:nvSpPr>
            <p:cNvPr id="101442" name="Freeform 66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3" name="Oval 67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3132138" y="5083175"/>
            <a:ext cx="1223962" cy="1366838"/>
            <a:chOff x="249" y="1480"/>
            <a:chExt cx="862" cy="998"/>
          </a:xfrm>
        </p:grpSpPr>
        <p:sp>
          <p:nvSpPr>
            <p:cNvPr id="101445" name="Oval 69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6" name="Oval 70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47" name="Rectangle 71"/>
          <p:cNvSpPr>
            <a:spLocks noChangeArrowheads="1"/>
          </p:cNvSpPr>
          <p:nvPr/>
        </p:nvSpPr>
        <p:spPr bwMode="auto">
          <a:xfrm>
            <a:off x="3440113" y="57292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3708400" y="5372100"/>
            <a:ext cx="74613" cy="887413"/>
            <a:chOff x="565" y="1734"/>
            <a:chExt cx="47" cy="559"/>
          </a:xfrm>
        </p:grpSpPr>
        <p:sp>
          <p:nvSpPr>
            <p:cNvPr id="101449" name="Freeform 73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50" name="Oval 74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4427538" y="5084763"/>
            <a:ext cx="1223962" cy="1366837"/>
            <a:chOff x="249" y="1480"/>
            <a:chExt cx="862" cy="998"/>
          </a:xfrm>
        </p:grpSpPr>
        <p:sp>
          <p:nvSpPr>
            <p:cNvPr id="101452" name="Oval 76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53" name="Oval 77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54" name="Rectangle 78"/>
          <p:cNvSpPr>
            <a:spLocks noChangeArrowheads="1"/>
          </p:cNvSpPr>
          <p:nvPr/>
        </p:nvSpPr>
        <p:spPr bwMode="auto">
          <a:xfrm>
            <a:off x="4735513" y="57308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20" name="Group 79"/>
          <p:cNvGrpSpPr>
            <a:grpSpLocks/>
          </p:cNvGrpSpPr>
          <p:nvPr/>
        </p:nvGrpSpPr>
        <p:grpSpPr bwMode="auto">
          <a:xfrm>
            <a:off x="5003800" y="5373688"/>
            <a:ext cx="74613" cy="887412"/>
            <a:chOff x="565" y="1734"/>
            <a:chExt cx="47" cy="559"/>
          </a:xfrm>
        </p:grpSpPr>
        <p:sp>
          <p:nvSpPr>
            <p:cNvPr id="101456" name="Freeform 80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57" name="Oval 81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82"/>
          <p:cNvGrpSpPr>
            <a:grpSpLocks/>
          </p:cNvGrpSpPr>
          <p:nvPr/>
        </p:nvGrpSpPr>
        <p:grpSpPr bwMode="auto">
          <a:xfrm>
            <a:off x="5724525" y="5083175"/>
            <a:ext cx="1223963" cy="1366838"/>
            <a:chOff x="249" y="1480"/>
            <a:chExt cx="862" cy="998"/>
          </a:xfrm>
        </p:grpSpPr>
        <p:sp>
          <p:nvSpPr>
            <p:cNvPr id="101459" name="Oval 83"/>
            <p:cNvSpPr>
              <a:spLocks noChangeArrowheads="1"/>
            </p:cNvSpPr>
            <p:nvPr/>
          </p:nvSpPr>
          <p:spPr bwMode="auto">
            <a:xfrm>
              <a:off x="249" y="1480"/>
              <a:ext cx="862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60" name="Oval 84"/>
            <p:cNvSpPr>
              <a:spLocks noChangeArrowheads="1"/>
            </p:cNvSpPr>
            <p:nvPr/>
          </p:nvSpPr>
          <p:spPr bwMode="auto">
            <a:xfrm>
              <a:off x="340" y="1616"/>
              <a:ext cx="635" cy="7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61" name="Rectangle 85"/>
          <p:cNvSpPr>
            <a:spLocks noChangeArrowheads="1"/>
          </p:cNvSpPr>
          <p:nvPr/>
        </p:nvSpPr>
        <p:spPr bwMode="auto">
          <a:xfrm>
            <a:off x="6032500" y="57292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22" name="Group 86"/>
          <p:cNvGrpSpPr>
            <a:grpSpLocks/>
          </p:cNvGrpSpPr>
          <p:nvPr/>
        </p:nvGrpSpPr>
        <p:grpSpPr bwMode="auto">
          <a:xfrm>
            <a:off x="6300788" y="5372100"/>
            <a:ext cx="74612" cy="887413"/>
            <a:chOff x="565" y="1734"/>
            <a:chExt cx="47" cy="559"/>
          </a:xfrm>
        </p:grpSpPr>
        <p:sp>
          <p:nvSpPr>
            <p:cNvPr id="101463" name="Freeform 87"/>
            <p:cNvSpPr>
              <a:spLocks/>
            </p:cNvSpPr>
            <p:nvPr/>
          </p:nvSpPr>
          <p:spPr bwMode="auto">
            <a:xfrm>
              <a:off x="565" y="1734"/>
              <a:ext cx="45" cy="5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06"/>
                </a:cxn>
                <a:cxn ang="0">
                  <a:pos x="28" y="145"/>
                </a:cxn>
                <a:cxn ang="0">
                  <a:pos x="11" y="268"/>
                </a:cxn>
                <a:cxn ang="0">
                  <a:pos x="28" y="430"/>
                </a:cxn>
                <a:cxn ang="0">
                  <a:pos x="39" y="503"/>
                </a:cxn>
                <a:cxn ang="0">
                  <a:pos x="45" y="531"/>
                </a:cxn>
              </a:cxnLst>
              <a:rect l="0" t="0" r="r" b="b"/>
              <a:pathLst>
                <a:path w="45" h="559">
                  <a:moveTo>
                    <a:pt x="0" y="0"/>
                  </a:moveTo>
                  <a:cubicBezTo>
                    <a:pt x="4" y="49"/>
                    <a:pt x="6" y="65"/>
                    <a:pt x="17" y="106"/>
                  </a:cubicBezTo>
                  <a:cubicBezTo>
                    <a:pt x="21" y="119"/>
                    <a:pt x="28" y="145"/>
                    <a:pt x="28" y="145"/>
                  </a:cubicBezTo>
                  <a:cubicBezTo>
                    <a:pt x="16" y="257"/>
                    <a:pt x="29" y="218"/>
                    <a:pt x="11" y="268"/>
                  </a:cubicBezTo>
                  <a:cubicBezTo>
                    <a:pt x="15" y="328"/>
                    <a:pt x="22" y="373"/>
                    <a:pt x="28" y="430"/>
                  </a:cubicBezTo>
                  <a:cubicBezTo>
                    <a:pt x="42" y="559"/>
                    <a:pt x="24" y="447"/>
                    <a:pt x="39" y="503"/>
                  </a:cubicBezTo>
                  <a:cubicBezTo>
                    <a:pt x="41" y="512"/>
                    <a:pt x="45" y="531"/>
                    <a:pt x="45" y="531"/>
                  </a:cubicBezTo>
                </a:path>
              </a:pathLst>
            </a:custGeom>
            <a:solidFill>
              <a:schemeClr val="tx2"/>
            </a:solidFill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64" name="Oval 88"/>
            <p:cNvSpPr>
              <a:spLocks noChangeArrowheads="1"/>
            </p:cNvSpPr>
            <p:nvPr/>
          </p:nvSpPr>
          <p:spPr bwMode="auto">
            <a:xfrm>
              <a:off x="567" y="1979"/>
              <a:ext cx="45" cy="4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65" name="Rectangle 89"/>
          <p:cNvSpPr>
            <a:spLocks noChangeArrowheads="1"/>
          </p:cNvSpPr>
          <p:nvPr/>
        </p:nvSpPr>
        <p:spPr bwMode="auto">
          <a:xfrm>
            <a:off x="3516313" y="6386513"/>
            <a:ext cx="5222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ysClr val="windowText" lastClr="000000"/>
                </a:solidFill>
                <a:latin typeface="Comic Sans MS" pitchFamily="66" charset="0"/>
              </a:rPr>
              <a:t>n=1</a:t>
            </a:r>
          </a:p>
        </p:txBody>
      </p:sp>
      <p:sp>
        <p:nvSpPr>
          <p:cNvPr id="101466" name="Rectangle 90"/>
          <p:cNvSpPr>
            <a:spLocks noChangeArrowheads="1"/>
          </p:cNvSpPr>
          <p:nvPr/>
        </p:nvSpPr>
        <p:spPr bwMode="auto">
          <a:xfrm>
            <a:off x="4883150" y="6386513"/>
            <a:ext cx="5222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ysClr val="windowText" lastClr="000000"/>
                </a:solidFill>
                <a:latin typeface="Comic Sans MS" pitchFamily="66" charset="0"/>
              </a:rPr>
              <a:t>n=1</a:t>
            </a:r>
          </a:p>
        </p:txBody>
      </p:sp>
      <p:sp>
        <p:nvSpPr>
          <p:cNvPr id="101467" name="Rectangle 91"/>
          <p:cNvSpPr>
            <a:spLocks noChangeArrowheads="1"/>
          </p:cNvSpPr>
          <p:nvPr/>
        </p:nvSpPr>
        <p:spPr bwMode="auto">
          <a:xfrm>
            <a:off x="6180138" y="6380163"/>
            <a:ext cx="5222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ysClr val="windowText" lastClr="000000"/>
                </a:solidFill>
                <a:latin typeface="Comic Sans MS" pitchFamily="66" charset="0"/>
              </a:rPr>
              <a:t>n=1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9925" y="5930707"/>
            <a:ext cx="20663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Nastaju četiri haploidne ćelije (n).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46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1371600" y="1916113"/>
            <a:ext cx="2376488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243263" y="3213100"/>
            <a:ext cx="287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1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163763" y="3225800"/>
            <a:ext cx="288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2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740025" y="3225800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803400" y="321310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16200000">
            <a:off x="2379663" y="1989138"/>
            <a:ext cx="215900" cy="215900"/>
            <a:chOff x="1202" y="3067"/>
            <a:chExt cx="181" cy="182"/>
          </a:xfrm>
        </p:grpSpPr>
        <p:sp>
          <p:nvSpPr>
            <p:cNvPr id="88072" name="AutoShape 8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3" name="AutoShape 9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10654306">
            <a:off x="2451100" y="4005263"/>
            <a:ext cx="215900" cy="215900"/>
            <a:chOff x="1202" y="3067"/>
            <a:chExt cx="181" cy="182"/>
          </a:xfrm>
        </p:grpSpPr>
        <p:sp>
          <p:nvSpPr>
            <p:cNvPr id="88075" name="AutoShape 11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6" name="AutoShape 12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2524125" y="2133600"/>
            <a:ext cx="142875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2379663" y="2133600"/>
            <a:ext cx="4318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2163763" y="2133600"/>
            <a:ext cx="8636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Oval 16"/>
          <p:cNvSpPr>
            <a:spLocks noChangeArrowheads="1"/>
          </p:cNvSpPr>
          <p:nvPr/>
        </p:nvSpPr>
        <p:spPr bwMode="auto">
          <a:xfrm>
            <a:off x="2019300" y="2133600"/>
            <a:ext cx="1150938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>
            <a:off x="1731963" y="2133600"/>
            <a:ext cx="161925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16200000">
            <a:off x="1645444" y="2867819"/>
            <a:ext cx="238125" cy="496887"/>
            <a:chOff x="1687" y="3117"/>
            <a:chExt cx="156" cy="441"/>
          </a:xfrm>
        </p:grpSpPr>
        <p:sp>
          <p:nvSpPr>
            <p:cNvPr id="88083" name="Freeform 19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84" name="Freeform 20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 rot="5400000">
            <a:off x="3156744" y="2867819"/>
            <a:ext cx="238125" cy="496887"/>
            <a:chOff x="1687" y="3117"/>
            <a:chExt cx="156" cy="441"/>
          </a:xfrm>
        </p:grpSpPr>
        <p:sp>
          <p:nvSpPr>
            <p:cNvPr id="88086" name="Freeform 22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87" name="Freeform 23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rot="4935906">
            <a:off x="2297113" y="2986087"/>
            <a:ext cx="165100" cy="288925"/>
            <a:chOff x="1687" y="3117"/>
            <a:chExt cx="156" cy="441"/>
          </a:xfrm>
        </p:grpSpPr>
        <p:sp>
          <p:nvSpPr>
            <p:cNvPr id="88089" name="Freeform 25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90" name="Freeform 26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 rot="5161326">
            <a:off x="2728913" y="2986087"/>
            <a:ext cx="165100" cy="288925"/>
            <a:chOff x="1687" y="3117"/>
            <a:chExt cx="156" cy="441"/>
          </a:xfrm>
        </p:grpSpPr>
        <p:sp>
          <p:nvSpPr>
            <p:cNvPr id="88092" name="Freeform 28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Freeform 29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1201312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cs typeface="Times New Roman" pitchFamily="18" charset="0"/>
              </a:rPr>
              <a:t>META</a:t>
            </a:r>
            <a:r>
              <a:rPr lang="sr-Latn-CS" sz="2000" dirty="0">
                <a:cs typeface="Times New Roman" pitchFamily="18" charset="0"/>
              </a:rPr>
              <a:t>FAZA MITOZE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88095" name="Oval 31"/>
          <p:cNvSpPr>
            <a:spLocks noChangeArrowheads="1"/>
          </p:cNvSpPr>
          <p:nvPr/>
        </p:nvSpPr>
        <p:spPr bwMode="auto">
          <a:xfrm>
            <a:off x="5319713" y="1947863"/>
            <a:ext cx="2376487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5830888" y="3316288"/>
            <a:ext cx="287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1</a:t>
            </a:r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7048500" y="2740025"/>
            <a:ext cx="288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2</a:t>
            </a:r>
          </a:p>
        </p:txBody>
      </p:sp>
      <p:sp>
        <p:nvSpPr>
          <p:cNvPr id="88098" name="Text Box 34"/>
          <p:cNvSpPr txBox="1">
            <a:spLocks noChangeArrowheads="1"/>
          </p:cNvSpPr>
          <p:nvPr/>
        </p:nvSpPr>
        <p:spPr bwMode="auto">
          <a:xfrm>
            <a:off x="6688138" y="3257550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5830888" y="2740025"/>
            <a:ext cx="287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 rot="16200000">
            <a:off x="6327775" y="2020888"/>
            <a:ext cx="215900" cy="215900"/>
            <a:chOff x="1202" y="3067"/>
            <a:chExt cx="181" cy="182"/>
          </a:xfrm>
        </p:grpSpPr>
        <p:sp>
          <p:nvSpPr>
            <p:cNvPr id="88101" name="AutoShape 37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2" name="AutoShape 38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rot="10654306">
            <a:off x="6399213" y="4037013"/>
            <a:ext cx="215900" cy="215900"/>
            <a:chOff x="1202" y="3067"/>
            <a:chExt cx="181" cy="182"/>
          </a:xfrm>
        </p:grpSpPr>
        <p:sp>
          <p:nvSpPr>
            <p:cNvPr id="88104" name="AutoShape 40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5" name="AutoShape 41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06" name="Oval 42"/>
          <p:cNvSpPr>
            <a:spLocks noChangeArrowheads="1"/>
          </p:cNvSpPr>
          <p:nvPr/>
        </p:nvSpPr>
        <p:spPr bwMode="auto">
          <a:xfrm>
            <a:off x="6472238" y="2165350"/>
            <a:ext cx="142875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07" name="Oval 43"/>
          <p:cNvSpPr>
            <a:spLocks noChangeArrowheads="1"/>
          </p:cNvSpPr>
          <p:nvPr/>
        </p:nvSpPr>
        <p:spPr bwMode="auto">
          <a:xfrm>
            <a:off x="6327775" y="2165350"/>
            <a:ext cx="4318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08" name="Oval 44"/>
          <p:cNvSpPr>
            <a:spLocks noChangeArrowheads="1"/>
          </p:cNvSpPr>
          <p:nvPr/>
        </p:nvSpPr>
        <p:spPr bwMode="auto">
          <a:xfrm>
            <a:off x="6111875" y="2165350"/>
            <a:ext cx="8636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09" name="Oval 45"/>
          <p:cNvSpPr>
            <a:spLocks noChangeArrowheads="1"/>
          </p:cNvSpPr>
          <p:nvPr/>
        </p:nvSpPr>
        <p:spPr bwMode="auto">
          <a:xfrm>
            <a:off x="5967413" y="2165350"/>
            <a:ext cx="1150937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0" name="Oval 46"/>
          <p:cNvSpPr>
            <a:spLocks noChangeArrowheads="1"/>
          </p:cNvSpPr>
          <p:nvPr/>
        </p:nvSpPr>
        <p:spPr bwMode="auto">
          <a:xfrm>
            <a:off x="5680075" y="2165350"/>
            <a:ext cx="161925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 rot="16200000">
            <a:off x="5960269" y="2826544"/>
            <a:ext cx="238125" cy="496887"/>
            <a:chOff x="1687" y="3117"/>
            <a:chExt cx="156" cy="441"/>
          </a:xfrm>
        </p:grpSpPr>
        <p:sp>
          <p:nvSpPr>
            <p:cNvPr id="88112" name="Freeform 48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13" name="Freeform 49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 rot="16200000">
            <a:off x="5960269" y="3042444"/>
            <a:ext cx="238125" cy="496887"/>
            <a:chOff x="1687" y="3117"/>
            <a:chExt cx="156" cy="441"/>
          </a:xfrm>
        </p:grpSpPr>
        <p:sp>
          <p:nvSpPr>
            <p:cNvPr id="88115" name="Freeform 51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Freeform 52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 rot="4935906">
            <a:off x="6894513" y="2944812"/>
            <a:ext cx="165100" cy="288925"/>
            <a:chOff x="1687" y="3117"/>
            <a:chExt cx="156" cy="441"/>
          </a:xfrm>
        </p:grpSpPr>
        <p:sp>
          <p:nvSpPr>
            <p:cNvPr id="88118" name="Freeform 54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Freeform 55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56"/>
          <p:cNvGrpSpPr>
            <a:grpSpLocks/>
          </p:cNvGrpSpPr>
          <p:nvPr/>
        </p:nvGrpSpPr>
        <p:grpSpPr bwMode="auto">
          <a:xfrm rot="5161326">
            <a:off x="6894513" y="3089275"/>
            <a:ext cx="165100" cy="288925"/>
            <a:chOff x="1687" y="3117"/>
            <a:chExt cx="156" cy="441"/>
          </a:xfrm>
        </p:grpSpPr>
        <p:sp>
          <p:nvSpPr>
            <p:cNvPr id="88121" name="Freeform 57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22" name="Freeform 58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23" name="Text Box 59"/>
          <p:cNvSpPr txBox="1">
            <a:spLocks noChangeArrowheads="1"/>
          </p:cNvSpPr>
          <p:nvPr/>
        </p:nvSpPr>
        <p:spPr bwMode="auto">
          <a:xfrm>
            <a:off x="5149425" y="1304429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cs typeface="Times New Roman" pitchFamily="18" charset="0"/>
              </a:rPr>
              <a:t>META</a:t>
            </a:r>
            <a:r>
              <a:rPr lang="sr-Latn-CS" sz="2000" dirty="0">
                <a:cs typeface="Times New Roman" pitchFamily="18" charset="0"/>
              </a:rPr>
              <a:t>F</a:t>
            </a:r>
            <a:r>
              <a:rPr lang="en-US" sz="2000" dirty="0">
                <a:cs typeface="Times New Roman" pitchFamily="18" charset="0"/>
              </a:rPr>
              <a:t>A</a:t>
            </a:r>
            <a:r>
              <a:rPr lang="sr-Latn-CS" sz="2000" dirty="0">
                <a:cs typeface="Times New Roman" pitchFamily="18" charset="0"/>
              </a:rPr>
              <a:t>ZA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sr-Latn-CS" sz="2000" dirty="0">
                <a:cs typeface="Times New Roman" pitchFamily="18" charset="0"/>
              </a:rPr>
              <a:t>MEJOZE </a:t>
            </a:r>
            <a:r>
              <a:rPr lang="en-US" sz="2000" dirty="0">
                <a:cs typeface="Times New Roman" pitchFamily="18" charset="0"/>
              </a:rPr>
              <a:t>I</a:t>
            </a:r>
          </a:p>
        </p:txBody>
      </p:sp>
      <p:sp>
        <p:nvSpPr>
          <p:cNvPr id="88124" name="Freeform 60"/>
          <p:cNvSpPr>
            <a:spLocks/>
          </p:cNvSpPr>
          <p:nvPr/>
        </p:nvSpPr>
        <p:spPr bwMode="auto">
          <a:xfrm>
            <a:off x="1698625" y="2155825"/>
            <a:ext cx="838200" cy="946150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445" y="41"/>
              </a:cxn>
              <a:cxn ang="0">
                <a:pos x="315" y="130"/>
              </a:cxn>
              <a:cxn ang="0">
                <a:pos x="253" y="171"/>
              </a:cxn>
              <a:cxn ang="0">
                <a:pos x="151" y="267"/>
              </a:cxn>
              <a:cxn ang="0">
                <a:pos x="68" y="391"/>
              </a:cxn>
              <a:cxn ang="0">
                <a:pos x="27" y="493"/>
              </a:cxn>
              <a:cxn ang="0">
                <a:pos x="13" y="548"/>
              </a:cxn>
              <a:cxn ang="0">
                <a:pos x="7" y="576"/>
              </a:cxn>
              <a:cxn ang="0">
                <a:pos x="0" y="596"/>
              </a:cxn>
            </a:cxnLst>
            <a:rect l="0" t="0" r="r" b="b"/>
            <a:pathLst>
              <a:path w="528" h="596">
                <a:moveTo>
                  <a:pt x="528" y="0"/>
                </a:moveTo>
                <a:cubicBezTo>
                  <a:pt x="498" y="10"/>
                  <a:pt x="475" y="31"/>
                  <a:pt x="445" y="41"/>
                </a:cubicBezTo>
                <a:cubicBezTo>
                  <a:pt x="402" y="71"/>
                  <a:pt x="358" y="100"/>
                  <a:pt x="315" y="130"/>
                </a:cubicBezTo>
                <a:cubicBezTo>
                  <a:pt x="295" y="144"/>
                  <a:pt x="270" y="153"/>
                  <a:pt x="253" y="171"/>
                </a:cubicBezTo>
                <a:cubicBezTo>
                  <a:pt x="220" y="206"/>
                  <a:pt x="190" y="238"/>
                  <a:pt x="151" y="267"/>
                </a:cubicBezTo>
                <a:cubicBezTo>
                  <a:pt x="123" y="308"/>
                  <a:pt x="96" y="350"/>
                  <a:pt x="68" y="391"/>
                </a:cubicBezTo>
                <a:cubicBezTo>
                  <a:pt x="48" y="421"/>
                  <a:pt x="49" y="462"/>
                  <a:pt x="27" y="493"/>
                </a:cubicBezTo>
                <a:cubicBezTo>
                  <a:pt x="22" y="511"/>
                  <a:pt x="17" y="530"/>
                  <a:pt x="13" y="548"/>
                </a:cubicBezTo>
                <a:cubicBezTo>
                  <a:pt x="11" y="557"/>
                  <a:pt x="9" y="567"/>
                  <a:pt x="7" y="576"/>
                </a:cubicBezTo>
                <a:cubicBezTo>
                  <a:pt x="5" y="583"/>
                  <a:pt x="0" y="596"/>
                  <a:pt x="0" y="596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25" name="Freeform 61"/>
          <p:cNvSpPr>
            <a:spLocks/>
          </p:cNvSpPr>
          <p:nvPr/>
        </p:nvSpPr>
        <p:spPr bwMode="auto">
          <a:xfrm>
            <a:off x="2384425" y="2144713"/>
            <a:ext cx="173038" cy="957262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68" y="103"/>
              </a:cxn>
              <a:cxn ang="0">
                <a:pos x="48" y="171"/>
              </a:cxn>
              <a:cxn ang="0">
                <a:pos x="41" y="212"/>
              </a:cxn>
              <a:cxn ang="0">
                <a:pos x="27" y="267"/>
              </a:cxn>
              <a:cxn ang="0">
                <a:pos x="0" y="603"/>
              </a:cxn>
            </a:cxnLst>
            <a:rect l="0" t="0" r="r" b="b"/>
            <a:pathLst>
              <a:path w="109" h="603">
                <a:moveTo>
                  <a:pt x="109" y="0"/>
                </a:moveTo>
                <a:cubicBezTo>
                  <a:pt x="97" y="37"/>
                  <a:pt x="89" y="71"/>
                  <a:pt x="68" y="103"/>
                </a:cubicBezTo>
                <a:cubicBezTo>
                  <a:pt x="53" y="158"/>
                  <a:pt x="60" y="135"/>
                  <a:pt x="48" y="171"/>
                </a:cubicBezTo>
                <a:cubicBezTo>
                  <a:pt x="46" y="185"/>
                  <a:pt x="44" y="198"/>
                  <a:pt x="41" y="212"/>
                </a:cubicBezTo>
                <a:cubicBezTo>
                  <a:pt x="37" y="230"/>
                  <a:pt x="27" y="267"/>
                  <a:pt x="27" y="267"/>
                </a:cubicBezTo>
                <a:cubicBezTo>
                  <a:pt x="19" y="379"/>
                  <a:pt x="0" y="491"/>
                  <a:pt x="0" y="603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26" name="Freeform 62"/>
          <p:cNvSpPr>
            <a:spLocks/>
          </p:cNvSpPr>
          <p:nvPr/>
        </p:nvSpPr>
        <p:spPr bwMode="auto">
          <a:xfrm>
            <a:off x="2547938" y="2111375"/>
            <a:ext cx="315912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131"/>
              </a:cxn>
              <a:cxn ang="0">
                <a:pos x="137" y="268"/>
              </a:cxn>
              <a:cxn ang="0">
                <a:pos x="178" y="419"/>
              </a:cxn>
              <a:cxn ang="0">
                <a:pos x="185" y="638"/>
              </a:cxn>
            </a:cxnLst>
            <a:rect l="0" t="0" r="r" b="b"/>
            <a:pathLst>
              <a:path w="199" h="666">
                <a:moveTo>
                  <a:pt x="0" y="0"/>
                </a:moveTo>
                <a:cubicBezTo>
                  <a:pt x="26" y="42"/>
                  <a:pt x="63" y="84"/>
                  <a:pt x="82" y="131"/>
                </a:cubicBezTo>
                <a:cubicBezTo>
                  <a:pt x="100" y="176"/>
                  <a:pt x="120" y="222"/>
                  <a:pt x="137" y="268"/>
                </a:cubicBezTo>
                <a:cubicBezTo>
                  <a:pt x="155" y="316"/>
                  <a:pt x="162" y="370"/>
                  <a:pt x="178" y="419"/>
                </a:cubicBezTo>
                <a:cubicBezTo>
                  <a:pt x="199" y="666"/>
                  <a:pt x="185" y="508"/>
                  <a:pt x="185" y="638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27" name="Freeform 63"/>
          <p:cNvSpPr>
            <a:spLocks/>
          </p:cNvSpPr>
          <p:nvPr/>
        </p:nvSpPr>
        <p:spPr bwMode="auto">
          <a:xfrm>
            <a:off x="2568575" y="2166938"/>
            <a:ext cx="762000" cy="923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7" y="68"/>
              </a:cxn>
              <a:cxn ang="0">
                <a:pos x="247" y="157"/>
              </a:cxn>
              <a:cxn ang="0">
                <a:pos x="391" y="322"/>
              </a:cxn>
              <a:cxn ang="0">
                <a:pos x="480" y="582"/>
              </a:cxn>
            </a:cxnLst>
            <a:rect l="0" t="0" r="r" b="b"/>
            <a:pathLst>
              <a:path w="480" h="582">
                <a:moveTo>
                  <a:pt x="0" y="0"/>
                </a:moveTo>
                <a:cubicBezTo>
                  <a:pt x="43" y="31"/>
                  <a:pt x="92" y="38"/>
                  <a:pt x="137" y="68"/>
                </a:cubicBezTo>
                <a:cubicBezTo>
                  <a:pt x="177" y="95"/>
                  <a:pt x="208" y="128"/>
                  <a:pt x="247" y="157"/>
                </a:cubicBezTo>
                <a:cubicBezTo>
                  <a:pt x="287" y="217"/>
                  <a:pt x="347" y="265"/>
                  <a:pt x="391" y="322"/>
                </a:cubicBezTo>
                <a:cubicBezTo>
                  <a:pt x="442" y="388"/>
                  <a:pt x="480" y="499"/>
                  <a:pt x="480" y="582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28" name="Freeform 64"/>
          <p:cNvSpPr>
            <a:spLocks/>
          </p:cNvSpPr>
          <p:nvPr/>
        </p:nvSpPr>
        <p:spPr bwMode="auto">
          <a:xfrm>
            <a:off x="1641475" y="3146425"/>
            <a:ext cx="906463" cy="873125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139" y="295"/>
              </a:cxn>
              <a:cxn ang="0">
                <a:pos x="180" y="322"/>
              </a:cxn>
              <a:cxn ang="0">
                <a:pos x="324" y="404"/>
              </a:cxn>
              <a:cxn ang="0">
                <a:pos x="427" y="452"/>
              </a:cxn>
              <a:cxn ang="0">
                <a:pos x="509" y="493"/>
              </a:cxn>
              <a:cxn ang="0">
                <a:pos x="529" y="514"/>
              </a:cxn>
              <a:cxn ang="0">
                <a:pos x="550" y="528"/>
              </a:cxn>
              <a:cxn ang="0">
                <a:pos x="564" y="548"/>
              </a:cxn>
              <a:cxn ang="0">
                <a:pos x="571" y="541"/>
              </a:cxn>
            </a:cxnLst>
            <a:rect l="0" t="0" r="r" b="b"/>
            <a:pathLst>
              <a:path w="571" h="550">
                <a:moveTo>
                  <a:pt x="43" y="0"/>
                </a:moveTo>
                <a:cubicBezTo>
                  <a:pt x="0" y="122"/>
                  <a:pt x="79" y="206"/>
                  <a:pt x="139" y="295"/>
                </a:cubicBezTo>
                <a:cubicBezTo>
                  <a:pt x="148" y="309"/>
                  <a:pt x="166" y="313"/>
                  <a:pt x="180" y="322"/>
                </a:cubicBezTo>
                <a:cubicBezTo>
                  <a:pt x="227" y="354"/>
                  <a:pt x="270" y="386"/>
                  <a:pt x="324" y="404"/>
                </a:cubicBezTo>
                <a:cubicBezTo>
                  <a:pt x="352" y="424"/>
                  <a:pt x="394" y="441"/>
                  <a:pt x="427" y="452"/>
                </a:cubicBezTo>
                <a:cubicBezTo>
                  <a:pt x="451" y="469"/>
                  <a:pt x="481" y="485"/>
                  <a:pt x="509" y="493"/>
                </a:cubicBezTo>
                <a:cubicBezTo>
                  <a:pt x="516" y="500"/>
                  <a:pt x="522" y="508"/>
                  <a:pt x="529" y="514"/>
                </a:cubicBezTo>
                <a:cubicBezTo>
                  <a:pt x="535" y="519"/>
                  <a:pt x="544" y="522"/>
                  <a:pt x="550" y="528"/>
                </a:cubicBezTo>
                <a:cubicBezTo>
                  <a:pt x="556" y="534"/>
                  <a:pt x="557" y="544"/>
                  <a:pt x="564" y="548"/>
                </a:cubicBezTo>
                <a:cubicBezTo>
                  <a:pt x="567" y="550"/>
                  <a:pt x="569" y="543"/>
                  <a:pt x="571" y="541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29" name="Freeform 65"/>
          <p:cNvSpPr>
            <a:spLocks/>
          </p:cNvSpPr>
          <p:nvPr/>
        </p:nvSpPr>
        <p:spPr bwMode="auto">
          <a:xfrm>
            <a:off x="2405063" y="3113088"/>
            <a:ext cx="109537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" y="124"/>
              </a:cxn>
              <a:cxn ang="0">
                <a:pos x="69" y="576"/>
              </a:cxn>
            </a:cxnLst>
            <a:rect l="0" t="0" r="r" b="b"/>
            <a:pathLst>
              <a:path w="69" h="576">
                <a:moveTo>
                  <a:pt x="0" y="0"/>
                </a:moveTo>
                <a:cubicBezTo>
                  <a:pt x="25" y="38"/>
                  <a:pt x="33" y="80"/>
                  <a:pt x="42" y="124"/>
                </a:cubicBezTo>
                <a:cubicBezTo>
                  <a:pt x="51" y="275"/>
                  <a:pt x="69" y="425"/>
                  <a:pt x="69" y="576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30" name="Freeform 66"/>
          <p:cNvSpPr>
            <a:spLocks/>
          </p:cNvSpPr>
          <p:nvPr/>
        </p:nvSpPr>
        <p:spPr bwMode="auto">
          <a:xfrm>
            <a:off x="2547938" y="3124200"/>
            <a:ext cx="304800" cy="9144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171" y="89"/>
              </a:cxn>
              <a:cxn ang="0">
                <a:pos x="164" y="110"/>
              </a:cxn>
              <a:cxn ang="0">
                <a:pos x="116" y="357"/>
              </a:cxn>
              <a:cxn ang="0">
                <a:pos x="96" y="418"/>
              </a:cxn>
              <a:cxn ang="0">
                <a:pos x="68" y="459"/>
              </a:cxn>
              <a:cxn ang="0">
                <a:pos x="0" y="576"/>
              </a:cxn>
            </a:cxnLst>
            <a:rect l="0" t="0" r="r" b="b"/>
            <a:pathLst>
              <a:path w="192" h="576">
                <a:moveTo>
                  <a:pt x="192" y="0"/>
                </a:moveTo>
                <a:cubicBezTo>
                  <a:pt x="183" y="63"/>
                  <a:pt x="190" y="32"/>
                  <a:pt x="171" y="89"/>
                </a:cubicBezTo>
                <a:cubicBezTo>
                  <a:pt x="169" y="96"/>
                  <a:pt x="164" y="110"/>
                  <a:pt x="164" y="110"/>
                </a:cubicBezTo>
                <a:cubicBezTo>
                  <a:pt x="155" y="197"/>
                  <a:pt x="144" y="275"/>
                  <a:pt x="116" y="357"/>
                </a:cubicBezTo>
                <a:cubicBezTo>
                  <a:pt x="110" y="375"/>
                  <a:pt x="105" y="401"/>
                  <a:pt x="96" y="418"/>
                </a:cubicBezTo>
                <a:cubicBezTo>
                  <a:pt x="88" y="432"/>
                  <a:pt x="68" y="459"/>
                  <a:pt x="68" y="459"/>
                </a:cubicBezTo>
                <a:cubicBezTo>
                  <a:pt x="53" y="503"/>
                  <a:pt x="18" y="534"/>
                  <a:pt x="0" y="576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31" name="Freeform 67"/>
          <p:cNvSpPr>
            <a:spLocks/>
          </p:cNvSpPr>
          <p:nvPr/>
        </p:nvSpPr>
        <p:spPr bwMode="auto">
          <a:xfrm>
            <a:off x="2547938" y="3113088"/>
            <a:ext cx="804862" cy="895350"/>
          </a:xfrm>
          <a:custGeom>
            <a:avLst/>
            <a:gdLst/>
            <a:ahLst/>
            <a:cxnLst>
              <a:cxn ang="0">
                <a:pos x="507" y="0"/>
              </a:cxn>
              <a:cxn ang="0">
                <a:pos x="452" y="89"/>
              </a:cxn>
              <a:cxn ang="0">
                <a:pos x="438" y="110"/>
              </a:cxn>
              <a:cxn ang="0">
                <a:pos x="390" y="192"/>
              </a:cxn>
              <a:cxn ang="0">
                <a:pos x="294" y="329"/>
              </a:cxn>
              <a:cxn ang="0">
                <a:pos x="185" y="432"/>
              </a:cxn>
              <a:cxn ang="0">
                <a:pos x="82" y="501"/>
              </a:cxn>
              <a:cxn ang="0">
                <a:pos x="20" y="542"/>
              </a:cxn>
              <a:cxn ang="0">
                <a:pos x="0" y="562"/>
              </a:cxn>
            </a:cxnLst>
            <a:rect l="0" t="0" r="r" b="b"/>
            <a:pathLst>
              <a:path w="507" h="564">
                <a:moveTo>
                  <a:pt x="507" y="0"/>
                </a:moveTo>
                <a:cubicBezTo>
                  <a:pt x="485" y="30"/>
                  <a:pt x="473" y="58"/>
                  <a:pt x="452" y="89"/>
                </a:cubicBezTo>
                <a:cubicBezTo>
                  <a:pt x="447" y="96"/>
                  <a:pt x="438" y="110"/>
                  <a:pt x="438" y="110"/>
                </a:cubicBezTo>
                <a:cubicBezTo>
                  <a:pt x="429" y="141"/>
                  <a:pt x="409" y="166"/>
                  <a:pt x="390" y="192"/>
                </a:cubicBezTo>
                <a:cubicBezTo>
                  <a:pt x="358" y="237"/>
                  <a:pt x="343" y="299"/>
                  <a:pt x="294" y="329"/>
                </a:cubicBezTo>
                <a:cubicBezTo>
                  <a:pt x="268" y="371"/>
                  <a:pt x="232" y="416"/>
                  <a:pt x="185" y="432"/>
                </a:cubicBezTo>
                <a:cubicBezTo>
                  <a:pt x="157" y="460"/>
                  <a:pt x="117" y="479"/>
                  <a:pt x="82" y="501"/>
                </a:cubicBezTo>
                <a:cubicBezTo>
                  <a:pt x="61" y="514"/>
                  <a:pt x="20" y="542"/>
                  <a:pt x="20" y="542"/>
                </a:cubicBezTo>
                <a:cubicBezTo>
                  <a:pt x="5" y="564"/>
                  <a:pt x="14" y="562"/>
                  <a:pt x="0" y="562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32" name="Freeform 68"/>
          <p:cNvSpPr>
            <a:spLocks/>
          </p:cNvSpPr>
          <p:nvPr/>
        </p:nvSpPr>
        <p:spPr bwMode="auto">
          <a:xfrm>
            <a:off x="6042025" y="2209800"/>
            <a:ext cx="457200" cy="881063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199" y="48"/>
              </a:cxn>
              <a:cxn ang="0">
                <a:pos x="82" y="233"/>
              </a:cxn>
              <a:cxn ang="0">
                <a:pos x="41" y="336"/>
              </a:cxn>
              <a:cxn ang="0">
                <a:pos x="34" y="357"/>
              </a:cxn>
              <a:cxn ang="0">
                <a:pos x="27" y="377"/>
              </a:cxn>
              <a:cxn ang="0">
                <a:pos x="20" y="398"/>
              </a:cxn>
              <a:cxn ang="0">
                <a:pos x="0" y="555"/>
              </a:cxn>
            </a:cxnLst>
            <a:rect l="0" t="0" r="r" b="b"/>
            <a:pathLst>
              <a:path w="288" h="555">
                <a:moveTo>
                  <a:pt x="288" y="0"/>
                </a:moveTo>
                <a:cubicBezTo>
                  <a:pt x="257" y="15"/>
                  <a:pt x="231" y="37"/>
                  <a:pt x="199" y="48"/>
                </a:cubicBezTo>
                <a:cubicBezTo>
                  <a:pt x="183" y="96"/>
                  <a:pt x="119" y="198"/>
                  <a:pt x="82" y="233"/>
                </a:cubicBezTo>
                <a:cubicBezTo>
                  <a:pt x="70" y="269"/>
                  <a:pt x="53" y="300"/>
                  <a:pt x="41" y="336"/>
                </a:cubicBezTo>
                <a:cubicBezTo>
                  <a:pt x="39" y="343"/>
                  <a:pt x="36" y="350"/>
                  <a:pt x="34" y="357"/>
                </a:cubicBezTo>
                <a:cubicBezTo>
                  <a:pt x="32" y="364"/>
                  <a:pt x="29" y="370"/>
                  <a:pt x="27" y="377"/>
                </a:cubicBezTo>
                <a:cubicBezTo>
                  <a:pt x="25" y="384"/>
                  <a:pt x="20" y="398"/>
                  <a:pt x="20" y="398"/>
                </a:cubicBezTo>
                <a:cubicBezTo>
                  <a:pt x="16" y="446"/>
                  <a:pt x="0" y="507"/>
                  <a:pt x="0" y="555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33" name="Freeform 69"/>
          <p:cNvSpPr>
            <a:spLocks/>
          </p:cNvSpPr>
          <p:nvPr/>
        </p:nvSpPr>
        <p:spPr bwMode="auto">
          <a:xfrm>
            <a:off x="6499225" y="2198688"/>
            <a:ext cx="500063" cy="871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" y="151"/>
              </a:cxn>
              <a:cxn ang="0">
                <a:pos x="233" y="370"/>
              </a:cxn>
              <a:cxn ang="0">
                <a:pos x="247" y="412"/>
              </a:cxn>
              <a:cxn ang="0">
                <a:pos x="260" y="432"/>
              </a:cxn>
              <a:cxn ang="0">
                <a:pos x="295" y="514"/>
              </a:cxn>
              <a:cxn ang="0">
                <a:pos x="315" y="549"/>
              </a:cxn>
            </a:cxnLst>
            <a:rect l="0" t="0" r="r" b="b"/>
            <a:pathLst>
              <a:path w="315" h="549">
                <a:moveTo>
                  <a:pt x="0" y="0"/>
                </a:moveTo>
                <a:cubicBezTo>
                  <a:pt x="18" y="53"/>
                  <a:pt x="72" y="102"/>
                  <a:pt x="103" y="151"/>
                </a:cubicBezTo>
                <a:cubicBezTo>
                  <a:pt x="147" y="221"/>
                  <a:pt x="186" y="304"/>
                  <a:pt x="233" y="370"/>
                </a:cubicBezTo>
                <a:cubicBezTo>
                  <a:pt x="238" y="384"/>
                  <a:pt x="239" y="400"/>
                  <a:pt x="247" y="412"/>
                </a:cubicBezTo>
                <a:cubicBezTo>
                  <a:pt x="251" y="419"/>
                  <a:pt x="257" y="425"/>
                  <a:pt x="260" y="432"/>
                </a:cubicBezTo>
                <a:cubicBezTo>
                  <a:pt x="274" y="464"/>
                  <a:pt x="276" y="487"/>
                  <a:pt x="295" y="514"/>
                </a:cubicBezTo>
                <a:cubicBezTo>
                  <a:pt x="303" y="541"/>
                  <a:pt x="296" y="530"/>
                  <a:pt x="315" y="549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34" name="Freeform 70"/>
          <p:cNvSpPr>
            <a:spLocks/>
          </p:cNvSpPr>
          <p:nvPr/>
        </p:nvSpPr>
        <p:spPr bwMode="auto">
          <a:xfrm>
            <a:off x="6019800" y="3309938"/>
            <a:ext cx="504825" cy="752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" y="205"/>
              </a:cxn>
              <a:cxn ang="0">
                <a:pos x="123" y="281"/>
              </a:cxn>
              <a:cxn ang="0">
                <a:pos x="233" y="418"/>
              </a:cxn>
              <a:cxn ang="0">
                <a:pos x="288" y="459"/>
              </a:cxn>
              <a:cxn ang="0">
                <a:pos x="315" y="473"/>
              </a:cxn>
            </a:cxnLst>
            <a:rect l="0" t="0" r="r" b="b"/>
            <a:pathLst>
              <a:path w="318" h="474">
                <a:moveTo>
                  <a:pt x="0" y="0"/>
                </a:moveTo>
                <a:cubicBezTo>
                  <a:pt x="23" y="68"/>
                  <a:pt x="14" y="153"/>
                  <a:pt x="69" y="205"/>
                </a:cubicBezTo>
                <a:cubicBezTo>
                  <a:pt x="79" y="239"/>
                  <a:pt x="95" y="261"/>
                  <a:pt x="123" y="281"/>
                </a:cubicBezTo>
                <a:cubicBezTo>
                  <a:pt x="141" y="333"/>
                  <a:pt x="189" y="387"/>
                  <a:pt x="233" y="418"/>
                </a:cubicBezTo>
                <a:cubicBezTo>
                  <a:pt x="251" y="443"/>
                  <a:pt x="262" y="446"/>
                  <a:pt x="288" y="459"/>
                </a:cubicBezTo>
                <a:cubicBezTo>
                  <a:pt x="318" y="474"/>
                  <a:pt x="299" y="473"/>
                  <a:pt x="315" y="473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35" name="Freeform 71"/>
          <p:cNvSpPr>
            <a:spLocks/>
          </p:cNvSpPr>
          <p:nvPr/>
        </p:nvSpPr>
        <p:spPr bwMode="auto">
          <a:xfrm>
            <a:off x="6488113" y="3222625"/>
            <a:ext cx="533400" cy="827088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288" y="164"/>
              </a:cxn>
              <a:cxn ang="0">
                <a:pos x="178" y="322"/>
              </a:cxn>
              <a:cxn ang="0">
                <a:pos x="164" y="343"/>
              </a:cxn>
              <a:cxn ang="0">
                <a:pos x="123" y="370"/>
              </a:cxn>
              <a:cxn ang="0">
                <a:pos x="68" y="425"/>
              </a:cxn>
              <a:cxn ang="0">
                <a:pos x="20" y="487"/>
              </a:cxn>
              <a:cxn ang="0">
                <a:pos x="0" y="521"/>
              </a:cxn>
            </a:cxnLst>
            <a:rect l="0" t="0" r="r" b="b"/>
            <a:pathLst>
              <a:path w="336" h="521">
                <a:moveTo>
                  <a:pt x="336" y="0"/>
                </a:moveTo>
                <a:cubicBezTo>
                  <a:pt x="317" y="55"/>
                  <a:pt x="323" y="115"/>
                  <a:pt x="288" y="164"/>
                </a:cubicBezTo>
                <a:cubicBezTo>
                  <a:pt x="273" y="210"/>
                  <a:pt x="220" y="294"/>
                  <a:pt x="178" y="322"/>
                </a:cubicBezTo>
                <a:cubicBezTo>
                  <a:pt x="173" y="329"/>
                  <a:pt x="170" y="337"/>
                  <a:pt x="164" y="343"/>
                </a:cubicBezTo>
                <a:cubicBezTo>
                  <a:pt x="152" y="354"/>
                  <a:pt x="123" y="370"/>
                  <a:pt x="123" y="370"/>
                </a:cubicBezTo>
                <a:cubicBezTo>
                  <a:pt x="108" y="395"/>
                  <a:pt x="92" y="409"/>
                  <a:pt x="68" y="425"/>
                </a:cubicBezTo>
                <a:cubicBezTo>
                  <a:pt x="36" y="474"/>
                  <a:pt x="53" y="454"/>
                  <a:pt x="20" y="487"/>
                </a:cubicBezTo>
                <a:cubicBezTo>
                  <a:pt x="12" y="513"/>
                  <a:pt x="19" y="502"/>
                  <a:pt x="0" y="521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2930" y="4452747"/>
            <a:ext cx="261327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U ekvatorijalnoj ravni deobnog vretena su </a:t>
            </a:r>
            <a:r>
              <a:rPr lang="sr-Latn-RS" b="1" dirty="0" smtClean="0"/>
              <a:t>pojedinačni hromozomi </a:t>
            </a:r>
            <a:r>
              <a:rPr lang="sr-Latn-RS" dirty="0" smtClean="0"/>
              <a:t>(svaki sa po dve sestrinske hromatide).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22069" y="4476750"/>
            <a:ext cx="298608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U ekvatorijalnoj ravni deobnog vretena su </a:t>
            </a:r>
            <a:r>
              <a:rPr lang="sr-Latn-RS" b="1" dirty="0" smtClean="0"/>
              <a:t>parovi homologih hromozoma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94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2672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sr-Latn-RS" sz="2600" dirty="0" smtClean="0">
                <a:solidFill>
                  <a:srgbClr val="C00000"/>
                </a:solidFill>
                <a:cs typeface="Times New Roman" pitchFamily="18" charset="0"/>
              </a:rPr>
              <a:t>Ključni događaji tokom mejoze:</a:t>
            </a:r>
            <a:r>
              <a:rPr lang="en-US" sz="2600" dirty="0" smtClean="0">
                <a:solidFill>
                  <a:srgbClr val="C00000"/>
                </a:solidFill>
                <a:cs typeface="Times New Roman" pitchFamily="18" charset="0"/>
              </a:rPr>
              <a:t>          </a:t>
            </a:r>
            <a:r>
              <a:rPr lang="sr-Latn-RS" sz="26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sr-Latn-RS" sz="2600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sr-Latn-RS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sr-Latn-RS" sz="2800" u="sng" dirty="0">
                <a:solidFill>
                  <a:srgbClr val="002060"/>
                </a:solidFill>
                <a:cs typeface="Times New Roman" pitchFamily="18" charset="0"/>
              </a:rPr>
              <a:t>Mejoza  I </a:t>
            </a:r>
          </a:p>
          <a:p>
            <a:pPr algn="ctr"/>
            <a:r>
              <a:rPr lang="sr-Latn-RS" sz="2800" dirty="0" smtClean="0">
                <a:solidFill>
                  <a:srgbClr val="002060"/>
                </a:solidFill>
                <a:cs typeface="Times New Roman" pitchFamily="18" charset="0"/>
              </a:rPr>
              <a:t> crossing-over </a:t>
            </a:r>
            <a:endParaRPr lang="sr-Latn-RS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sr-Latn-RS" sz="2800" dirty="0" smtClean="0">
                <a:solidFill>
                  <a:srgbClr val="002060"/>
                </a:solidFill>
                <a:cs typeface="Times New Roman" pitchFamily="18" charset="0"/>
              </a:rPr>
              <a:t> redukcija </a:t>
            </a:r>
            <a:r>
              <a:rPr lang="sr-Latn-RS" sz="2800" dirty="0">
                <a:solidFill>
                  <a:srgbClr val="002060"/>
                </a:solidFill>
                <a:cs typeface="Times New Roman" pitchFamily="18" charset="0"/>
              </a:rPr>
              <a:t>broja hromozoma </a:t>
            </a:r>
            <a:r>
              <a:rPr lang="sr-Latn-RS" sz="2800" dirty="0" smtClean="0">
                <a:solidFill>
                  <a:srgbClr val="002060"/>
                </a:solidFill>
                <a:cs typeface="Times New Roman" pitchFamily="18" charset="0"/>
              </a:rPr>
              <a:t>na polovinu</a:t>
            </a:r>
            <a:endParaRPr lang="en-US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sr-Latn-RS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sr-Latn-RS" sz="2800" u="sng" dirty="0">
                <a:solidFill>
                  <a:srgbClr val="002060"/>
                </a:solidFill>
                <a:cs typeface="Times New Roman" pitchFamily="18" charset="0"/>
              </a:rPr>
              <a:t>Mejoza II </a:t>
            </a:r>
          </a:p>
          <a:p>
            <a:pPr algn="ctr"/>
            <a:r>
              <a:rPr lang="sr-Latn-RS" sz="2800" dirty="0" smtClean="0">
                <a:solidFill>
                  <a:srgbClr val="002060"/>
                </a:solidFill>
                <a:cs typeface="Times New Roman" pitchFamily="18" charset="0"/>
              </a:rPr>
              <a:t> razdvajanje </a:t>
            </a:r>
            <a:r>
              <a:rPr lang="sr-Latn-RS" sz="2800" dirty="0">
                <a:solidFill>
                  <a:srgbClr val="002060"/>
                </a:solidFill>
                <a:cs typeface="Times New Roman" pitchFamily="18" charset="0"/>
              </a:rPr>
              <a:t>sestrinskih hromatida </a:t>
            </a:r>
          </a:p>
          <a:p>
            <a:pPr algn="ctr"/>
            <a:r>
              <a:rPr lang="sr-Latn-RS" sz="2800" dirty="0" smtClean="0">
                <a:solidFill>
                  <a:srgbClr val="002060"/>
                </a:solidFill>
                <a:cs typeface="Times New Roman" pitchFamily="18" charset="0"/>
              </a:rPr>
              <a:t> stvaranje </a:t>
            </a:r>
            <a:r>
              <a:rPr lang="sr-Latn-RS" sz="2800" dirty="0">
                <a:solidFill>
                  <a:srgbClr val="002060"/>
                </a:solidFill>
                <a:cs typeface="Times New Roman" pitchFamily="18" charset="0"/>
              </a:rPr>
              <a:t>ćelija sa haploidnim brojem </a:t>
            </a:r>
            <a:r>
              <a:rPr lang="sr-Latn-RS" sz="2800" dirty="0" smtClean="0">
                <a:solidFill>
                  <a:srgbClr val="002060"/>
                </a:solidFill>
                <a:cs typeface="Times New Roman" pitchFamily="18" charset="0"/>
              </a:rPr>
              <a:t>hromozoma</a:t>
            </a:r>
            <a:endParaRPr lang="sr-Latn-RS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266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/>
          <p:cNvSpPr>
            <a:spLocks noChangeArrowheads="1"/>
          </p:cNvSpPr>
          <p:nvPr/>
        </p:nvSpPr>
        <p:spPr bwMode="auto">
          <a:xfrm>
            <a:off x="1219200" y="1916113"/>
            <a:ext cx="2376488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235325" y="2492375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1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011363" y="2636838"/>
            <a:ext cx="28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2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587625" y="2636838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290638" y="3357563"/>
            <a:ext cx="287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16200000">
            <a:off x="2227263" y="1989138"/>
            <a:ext cx="215900" cy="215900"/>
            <a:chOff x="1202" y="3067"/>
            <a:chExt cx="181" cy="182"/>
          </a:xfrm>
        </p:grpSpPr>
        <p:sp>
          <p:nvSpPr>
            <p:cNvPr id="89096" name="AutoShape 8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AutoShape 9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10654306">
            <a:off x="2298700" y="4005263"/>
            <a:ext cx="215900" cy="215900"/>
            <a:chOff x="1202" y="3067"/>
            <a:chExt cx="181" cy="182"/>
          </a:xfrm>
        </p:grpSpPr>
        <p:sp>
          <p:nvSpPr>
            <p:cNvPr id="89099" name="AutoShape 11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AutoShape 12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2371725" y="2133600"/>
            <a:ext cx="142875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2227263" y="2133600"/>
            <a:ext cx="4318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auto">
          <a:xfrm>
            <a:off x="2011363" y="2133600"/>
            <a:ext cx="8636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auto">
          <a:xfrm>
            <a:off x="1866900" y="2133600"/>
            <a:ext cx="1150938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1579563" y="2133600"/>
            <a:ext cx="161925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1296983" y="1225590"/>
            <a:ext cx="2038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cs typeface="Times New Roman" pitchFamily="18" charset="0"/>
              </a:rPr>
              <a:t>ANA</a:t>
            </a:r>
            <a:r>
              <a:rPr lang="sr-Latn-CS" sz="2000" dirty="0">
                <a:cs typeface="Times New Roman" pitchFamily="18" charset="0"/>
              </a:rPr>
              <a:t>FAZA MITOZE</a:t>
            </a: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038475" y="2549525"/>
            <a:ext cx="180975" cy="193675"/>
            <a:chOff x="4162" y="1606"/>
            <a:chExt cx="114" cy="122"/>
          </a:xfrm>
        </p:grpSpPr>
        <p:sp>
          <p:nvSpPr>
            <p:cNvPr id="89108" name="Freeform 20"/>
            <p:cNvSpPr>
              <a:spLocks/>
            </p:cNvSpPr>
            <p:nvPr/>
          </p:nvSpPr>
          <p:spPr bwMode="auto">
            <a:xfrm>
              <a:off x="4162" y="1606"/>
              <a:ext cx="12" cy="12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22"/>
                </a:cxn>
              </a:cxnLst>
              <a:rect l="0" t="0" r="r" b="b"/>
              <a:pathLst>
                <a:path w="12" h="122">
                  <a:moveTo>
                    <a:pt x="12" y="0"/>
                  </a:moveTo>
                  <a:cubicBezTo>
                    <a:pt x="0" y="41"/>
                    <a:pt x="12" y="79"/>
                    <a:pt x="12" y="12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Freeform 21"/>
            <p:cNvSpPr>
              <a:spLocks/>
            </p:cNvSpPr>
            <p:nvPr/>
          </p:nvSpPr>
          <p:spPr bwMode="auto">
            <a:xfrm>
              <a:off x="4174" y="1606"/>
              <a:ext cx="102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27"/>
                </a:cxn>
                <a:cxn ang="0">
                  <a:pos x="75" y="68"/>
                </a:cxn>
                <a:cxn ang="0">
                  <a:pos x="102" y="108"/>
                </a:cxn>
              </a:cxnLst>
              <a:rect l="0" t="0" r="r" b="b"/>
              <a:pathLst>
                <a:path w="102" h="108">
                  <a:moveTo>
                    <a:pt x="0" y="0"/>
                  </a:moveTo>
                  <a:cubicBezTo>
                    <a:pt x="49" y="17"/>
                    <a:pt x="29" y="6"/>
                    <a:pt x="61" y="27"/>
                  </a:cubicBezTo>
                  <a:cubicBezTo>
                    <a:pt x="66" y="41"/>
                    <a:pt x="67" y="56"/>
                    <a:pt x="75" y="68"/>
                  </a:cubicBezTo>
                  <a:cubicBezTo>
                    <a:pt x="84" y="81"/>
                    <a:pt x="102" y="108"/>
                    <a:pt x="102" y="10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 flipV="1">
            <a:off x="3019425" y="3429000"/>
            <a:ext cx="180975" cy="193675"/>
            <a:chOff x="4298" y="1742"/>
            <a:chExt cx="114" cy="122"/>
          </a:xfrm>
        </p:grpSpPr>
        <p:sp>
          <p:nvSpPr>
            <p:cNvPr id="89111" name="Freeform 23"/>
            <p:cNvSpPr>
              <a:spLocks/>
            </p:cNvSpPr>
            <p:nvPr/>
          </p:nvSpPr>
          <p:spPr bwMode="auto">
            <a:xfrm>
              <a:off x="4298" y="1742"/>
              <a:ext cx="12" cy="12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22"/>
                </a:cxn>
              </a:cxnLst>
              <a:rect l="0" t="0" r="r" b="b"/>
              <a:pathLst>
                <a:path w="12" h="122">
                  <a:moveTo>
                    <a:pt x="12" y="0"/>
                  </a:moveTo>
                  <a:cubicBezTo>
                    <a:pt x="0" y="41"/>
                    <a:pt x="12" y="79"/>
                    <a:pt x="12" y="12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Freeform 24"/>
            <p:cNvSpPr>
              <a:spLocks/>
            </p:cNvSpPr>
            <p:nvPr/>
          </p:nvSpPr>
          <p:spPr bwMode="auto">
            <a:xfrm>
              <a:off x="4310" y="1742"/>
              <a:ext cx="102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27"/>
                </a:cxn>
                <a:cxn ang="0">
                  <a:pos x="75" y="68"/>
                </a:cxn>
                <a:cxn ang="0">
                  <a:pos x="102" y="108"/>
                </a:cxn>
              </a:cxnLst>
              <a:rect l="0" t="0" r="r" b="b"/>
              <a:pathLst>
                <a:path w="102" h="108">
                  <a:moveTo>
                    <a:pt x="0" y="0"/>
                  </a:moveTo>
                  <a:cubicBezTo>
                    <a:pt x="49" y="17"/>
                    <a:pt x="29" y="6"/>
                    <a:pt x="61" y="27"/>
                  </a:cubicBezTo>
                  <a:cubicBezTo>
                    <a:pt x="66" y="41"/>
                    <a:pt x="67" y="56"/>
                    <a:pt x="75" y="68"/>
                  </a:cubicBezTo>
                  <a:cubicBezTo>
                    <a:pt x="84" y="81"/>
                    <a:pt x="102" y="108"/>
                    <a:pt x="102" y="10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3163888" y="3427413"/>
            <a:ext cx="252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1</a:t>
            </a:r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1290638" y="2563813"/>
            <a:ext cx="252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530350" y="2571750"/>
            <a:ext cx="193675" cy="203200"/>
            <a:chOff x="3212" y="1620"/>
            <a:chExt cx="122" cy="128"/>
          </a:xfrm>
        </p:grpSpPr>
        <p:sp>
          <p:nvSpPr>
            <p:cNvPr id="89116" name="Freeform 28"/>
            <p:cNvSpPr>
              <a:spLocks/>
            </p:cNvSpPr>
            <p:nvPr/>
          </p:nvSpPr>
          <p:spPr bwMode="auto">
            <a:xfrm>
              <a:off x="3320" y="1620"/>
              <a:ext cx="14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28"/>
                </a:cxn>
              </a:cxnLst>
              <a:rect l="0" t="0" r="r" b="b"/>
              <a:pathLst>
                <a:path w="14" h="128">
                  <a:moveTo>
                    <a:pt x="0" y="0"/>
                  </a:moveTo>
                  <a:cubicBezTo>
                    <a:pt x="14" y="53"/>
                    <a:pt x="14" y="61"/>
                    <a:pt x="14" y="128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Freeform 29"/>
            <p:cNvSpPr>
              <a:spLocks/>
            </p:cNvSpPr>
            <p:nvPr/>
          </p:nvSpPr>
          <p:spPr bwMode="auto">
            <a:xfrm>
              <a:off x="3212" y="1620"/>
              <a:ext cx="108" cy="128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41" y="54"/>
                </a:cxn>
                <a:cxn ang="0">
                  <a:pos x="14" y="94"/>
                </a:cxn>
                <a:cxn ang="0">
                  <a:pos x="0" y="128"/>
                </a:cxn>
              </a:cxnLst>
              <a:rect l="0" t="0" r="r" b="b"/>
              <a:pathLst>
                <a:path w="108" h="128">
                  <a:moveTo>
                    <a:pt x="108" y="0"/>
                  </a:moveTo>
                  <a:cubicBezTo>
                    <a:pt x="65" y="13"/>
                    <a:pt x="66" y="16"/>
                    <a:pt x="41" y="54"/>
                  </a:cubicBezTo>
                  <a:cubicBezTo>
                    <a:pt x="32" y="67"/>
                    <a:pt x="14" y="94"/>
                    <a:pt x="14" y="94"/>
                  </a:cubicBezTo>
                  <a:cubicBezTo>
                    <a:pt x="6" y="125"/>
                    <a:pt x="14" y="116"/>
                    <a:pt x="0" y="128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 flipV="1">
            <a:off x="1579563" y="3429000"/>
            <a:ext cx="193675" cy="203200"/>
            <a:chOff x="3212" y="1620"/>
            <a:chExt cx="122" cy="128"/>
          </a:xfrm>
        </p:grpSpPr>
        <p:sp>
          <p:nvSpPr>
            <p:cNvPr id="89119" name="Freeform 31"/>
            <p:cNvSpPr>
              <a:spLocks/>
            </p:cNvSpPr>
            <p:nvPr/>
          </p:nvSpPr>
          <p:spPr bwMode="auto">
            <a:xfrm>
              <a:off x="3320" y="1620"/>
              <a:ext cx="14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28"/>
                </a:cxn>
              </a:cxnLst>
              <a:rect l="0" t="0" r="r" b="b"/>
              <a:pathLst>
                <a:path w="14" h="128">
                  <a:moveTo>
                    <a:pt x="0" y="0"/>
                  </a:moveTo>
                  <a:cubicBezTo>
                    <a:pt x="14" y="53"/>
                    <a:pt x="14" y="61"/>
                    <a:pt x="14" y="128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20" name="Freeform 32"/>
            <p:cNvSpPr>
              <a:spLocks/>
            </p:cNvSpPr>
            <p:nvPr/>
          </p:nvSpPr>
          <p:spPr bwMode="auto">
            <a:xfrm>
              <a:off x="3212" y="1620"/>
              <a:ext cx="108" cy="128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41" y="54"/>
                </a:cxn>
                <a:cxn ang="0">
                  <a:pos x="14" y="94"/>
                </a:cxn>
                <a:cxn ang="0">
                  <a:pos x="0" y="128"/>
                </a:cxn>
              </a:cxnLst>
              <a:rect l="0" t="0" r="r" b="b"/>
              <a:pathLst>
                <a:path w="108" h="128">
                  <a:moveTo>
                    <a:pt x="108" y="0"/>
                  </a:moveTo>
                  <a:cubicBezTo>
                    <a:pt x="65" y="13"/>
                    <a:pt x="66" y="16"/>
                    <a:pt x="41" y="54"/>
                  </a:cubicBezTo>
                  <a:cubicBezTo>
                    <a:pt x="32" y="67"/>
                    <a:pt x="14" y="94"/>
                    <a:pt x="14" y="94"/>
                  </a:cubicBezTo>
                  <a:cubicBezTo>
                    <a:pt x="6" y="125"/>
                    <a:pt x="14" y="116"/>
                    <a:pt x="0" y="128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563813" y="3517900"/>
            <a:ext cx="128587" cy="112713"/>
            <a:chOff x="3863" y="2216"/>
            <a:chExt cx="81" cy="71"/>
          </a:xfrm>
        </p:grpSpPr>
        <p:sp>
          <p:nvSpPr>
            <p:cNvPr id="89122" name="Freeform 34"/>
            <p:cNvSpPr>
              <a:spLocks/>
            </p:cNvSpPr>
            <p:nvPr/>
          </p:nvSpPr>
          <p:spPr bwMode="auto">
            <a:xfrm>
              <a:off x="3895" y="2216"/>
              <a:ext cx="49" cy="71"/>
            </a:xfrm>
            <a:custGeom>
              <a:avLst/>
              <a:gdLst/>
              <a:ahLst/>
              <a:cxnLst>
                <a:cxn ang="0">
                  <a:pos x="8" y="61"/>
                </a:cxn>
                <a:cxn ang="0">
                  <a:pos x="35" y="27"/>
                </a:cxn>
                <a:cxn ang="0">
                  <a:pos x="42" y="7"/>
                </a:cxn>
                <a:cxn ang="0">
                  <a:pos x="49" y="0"/>
                </a:cxn>
              </a:cxnLst>
              <a:rect l="0" t="0" r="r" b="b"/>
              <a:pathLst>
                <a:path w="49" h="71">
                  <a:moveTo>
                    <a:pt x="8" y="61"/>
                  </a:moveTo>
                  <a:cubicBezTo>
                    <a:pt x="26" y="11"/>
                    <a:pt x="0" y="71"/>
                    <a:pt x="35" y="27"/>
                  </a:cubicBezTo>
                  <a:cubicBezTo>
                    <a:pt x="39" y="21"/>
                    <a:pt x="39" y="13"/>
                    <a:pt x="42" y="7"/>
                  </a:cubicBezTo>
                  <a:cubicBezTo>
                    <a:pt x="44" y="4"/>
                    <a:pt x="47" y="2"/>
                    <a:pt x="49" y="0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23" name="Freeform 35"/>
            <p:cNvSpPr>
              <a:spLocks/>
            </p:cNvSpPr>
            <p:nvPr/>
          </p:nvSpPr>
          <p:spPr bwMode="auto">
            <a:xfrm>
              <a:off x="3863" y="2229"/>
              <a:ext cx="40" cy="55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0" y="0"/>
                </a:cxn>
              </a:cxnLst>
              <a:rect l="0" t="0" r="r" b="b"/>
              <a:pathLst>
                <a:path w="40" h="55">
                  <a:moveTo>
                    <a:pt x="40" y="55"/>
                  </a:moveTo>
                  <a:cubicBezTo>
                    <a:pt x="28" y="35"/>
                    <a:pt x="16" y="17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 flipV="1">
            <a:off x="2587625" y="2565400"/>
            <a:ext cx="128588" cy="112713"/>
            <a:chOff x="3863" y="2216"/>
            <a:chExt cx="81" cy="71"/>
          </a:xfrm>
        </p:grpSpPr>
        <p:sp>
          <p:nvSpPr>
            <p:cNvPr id="89125" name="Freeform 37"/>
            <p:cNvSpPr>
              <a:spLocks/>
            </p:cNvSpPr>
            <p:nvPr/>
          </p:nvSpPr>
          <p:spPr bwMode="auto">
            <a:xfrm>
              <a:off x="3895" y="2216"/>
              <a:ext cx="49" cy="71"/>
            </a:xfrm>
            <a:custGeom>
              <a:avLst/>
              <a:gdLst/>
              <a:ahLst/>
              <a:cxnLst>
                <a:cxn ang="0">
                  <a:pos x="8" y="61"/>
                </a:cxn>
                <a:cxn ang="0">
                  <a:pos x="35" y="27"/>
                </a:cxn>
                <a:cxn ang="0">
                  <a:pos x="42" y="7"/>
                </a:cxn>
                <a:cxn ang="0">
                  <a:pos x="49" y="0"/>
                </a:cxn>
              </a:cxnLst>
              <a:rect l="0" t="0" r="r" b="b"/>
              <a:pathLst>
                <a:path w="49" h="71">
                  <a:moveTo>
                    <a:pt x="8" y="61"/>
                  </a:moveTo>
                  <a:cubicBezTo>
                    <a:pt x="26" y="11"/>
                    <a:pt x="0" y="71"/>
                    <a:pt x="35" y="27"/>
                  </a:cubicBezTo>
                  <a:cubicBezTo>
                    <a:pt x="39" y="21"/>
                    <a:pt x="39" y="13"/>
                    <a:pt x="42" y="7"/>
                  </a:cubicBezTo>
                  <a:cubicBezTo>
                    <a:pt x="44" y="4"/>
                    <a:pt x="47" y="2"/>
                    <a:pt x="49" y="0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Freeform 38"/>
            <p:cNvSpPr>
              <a:spLocks/>
            </p:cNvSpPr>
            <p:nvPr/>
          </p:nvSpPr>
          <p:spPr bwMode="auto">
            <a:xfrm>
              <a:off x="3863" y="2229"/>
              <a:ext cx="40" cy="55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0" y="0"/>
                </a:cxn>
              </a:cxnLst>
              <a:rect l="0" t="0" r="r" b="b"/>
              <a:pathLst>
                <a:path w="40" h="55">
                  <a:moveTo>
                    <a:pt x="40" y="55"/>
                  </a:moveTo>
                  <a:cubicBezTo>
                    <a:pt x="28" y="35"/>
                    <a:pt x="16" y="17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2587625" y="328295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3399"/>
                </a:solidFill>
                <a:latin typeface="Comic Sans MS" pitchFamily="66" charset="0"/>
              </a:rPr>
              <a:t>2</a:t>
            </a: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 flipV="1">
            <a:off x="2170113" y="2565400"/>
            <a:ext cx="128587" cy="112713"/>
            <a:chOff x="3863" y="2216"/>
            <a:chExt cx="81" cy="71"/>
          </a:xfrm>
        </p:grpSpPr>
        <p:sp>
          <p:nvSpPr>
            <p:cNvPr id="89129" name="Freeform 41"/>
            <p:cNvSpPr>
              <a:spLocks/>
            </p:cNvSpPr>
            <p:nvPr/>
          </p:nvSpPr>
          <p:spPr bwMode="auto">
            <a:xfrm>
              <a:off x="3895" y="2216"/>
              <a:ext cx="49" cy="71"/>
            </a:xfrm>
            <a:custGeom>
              <a:avLst/>
              <a:gdLst/>
              <a:ahLst/>
              <a:cxnLst>
                <a:cxn ang="0">
                  <a:pos x="8" y="61"/>
                </a:cxn>
                <a:cxn ang="0">
                  <a:pos x="35" y="27"/>
                </a:cxn>
                <a:cxn ang="0">
                  <a:pos x="42" y="7"/>
                </a:cxn>
                <a:cxn ang="0">
                  <a:pos x="49" y="0"/>
                </a:cxn>
              </a:cxnLst>
              <a:rect l="0" t="0" r="r" b="b"/>
              <a:pathLst>
                <a:path w="49" h="71">
                  <a:moveTo>
                    <a:pt x="8" y="61"/>
                  </a:moveTo>
                  <a:cubicBezTo>
                    <a:pt x="26" y="11"/>
                    <a:pt x="0" y="71"/>
                    <a:pt x="35" y="27"/>
                  </a:cubicBezTo>
                  <a:cubicBezTo>
                    <a:pt x="39" y="21"/>
                    <a:pt x="39" y="13"/>
                    <a:pt x="42" y="7"/>
                  </a:cubicBezTo>
                  <a:cubicBezTo>
                    <a:pt x="44" y="4"/>
                    <a:pt x="47" y="2"/>
                    <a:pt x="49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30" name="Freeform 42"/>
            <p:cNvSpPr>
              <a:spLocks/>
            </p:cNvSpPr>
            <p:nvPr/>
          </p:nvSpPr>
          <p:spPr bwMode="auto">
            <a:xfrm>
              <a:off x="3863" y="2229"/>
              <a:ext cx="40" cy="55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0" y="0"/>
                </a:cxn>
              </a:cxnLst>
              <a:rect l="0" t="0" r="r" b="b"/>
              <a:pathLst>
                <a:path w="40" h="55">
                  <a:moveTo>
                    <a:pt x="40" y="55"/>
                  </a:moveTo>
                  <a:cubicBezTo>
                    <a:pt x="28" y="35"/>
                    <a:pt x="16" y="1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31" name="Rectangle 43"/>
          <p:cNvSpPr>
            <a:spLocks noChangeArrowheads="1"/>
          </p:cNvSpPr>
          <p:nvPr/>
        </p:nvSpPr>
        <p:spPr bwMode="auto">
          <a:xfrm>
            <a:off x="2011363" y="328295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2</a:t>
            </a:r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2227263" y="3500438"/>
            <a:ext cx="128587" cy="112712"/>
            <a:chOff x="3863" y="2216"/>
            <a:chExt cx="81" cy="71"/>
          </a:xfrm>
        </p:grpSpPr>
        <p:sp>
          <p:nvSpPr>
            <p:cNvPr id="89133" name="Freeform 45"/>
            <p:cNvSpPr>
              <a:spLocks/>
            </p:cNvSpPr>
            <p:nvPr/>
          </p:nvSpPr>
          <p:spPr bwMode="auto">
            <a:xfrm>
              <a:off x="3895" y="2216"/>
              <a:ext cx="49" cy="71"/>
            </a:xfrm>
            <a:custGeom>
              <a:avLst/>
              <a:gdLst/>
              <a:ahLst/>
              <a:cxnLst>
                <a:cxn ang="0">
                  <a:pos x="8" y="61"/>
                </a:cxn>
                <a:cxn ang="0">
                  <a:pos x="35" y="27"/>
                </a:cxn>
                <a:cxn ang="0">
                  <a:pos x="42" y="7"/>
                </a:cxn>
                <a:cxn ang="0">
                  <a:pos x="49" y="0"/>
                </a:cxn>
              </a:cxnLst>
              <a:rect l="0" t="0" r="r" b="b"/>
              <a:pathLst>
                <a:path w="49" h="71">
                  <a:moveTo>
                    <a:pt x="8" y="61"/>
                  </a:moveTo>
                  <a:cubicBezTo>
                    <a:pt x="26" y="11"/>
                    <a:pt x="0" y="71"/>
                    <a:pt x="35" y="27"/>
                  </a:cubicBezTo>
                  <a:cubicBezTo>
                    <a:pt x="39" y="21"/>
                    <a:pt x="39" y="13"/>
                    <a:pt x="42" y="7"/>
                  </a:cubicBezTo>
                  <a:cubicBezTo>
                    <a:pt x="44" y="4"/>
                    <a:pt x="47" y="2"/>
                    <a:pt x="49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34" name="Freeform 46"/>
            <p:cNvSpPr>
              <a:spLocks/>
            </p:cNvSpPr>
            <p:nvPr/>
          </p:nvSpPr>
          <p:spPr bwMode="auto">
            <a:xfrm>
              <a:off x="3863" y="2229"/>
              <a:ext cx="40" cy="55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0" y="0"/>
                </a:cxn>
              </a:cxnLst>
              <a:rect l="0" t="0" r="r" b="b"/>
              <a:pathLst>
                <a:path w="40" h="55">
                  <a:moveTo>
                    <a:pt x="40" y="55"/>
                  </a:moveTo>
                  <a:cubicBezTo>
                    <a:pt x="28" y="35"/>
                    <a:pt x="16" y="17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35" name="Oval 47"/>
          <p:cNvSpPr>
            <a:spLocks noChangeArrowheads="1"/>
          </p:cNvSpPr>
          <p:nvPr/>
        </p:nvSpPr>
        <p:spPr bwMode="auto">
          <a:xfrm>
            <a:off x="5395913" y="1966913"/>
            <a:ext cx="2376487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36" name="Text Box 48"/>
          <p:cNvSpPr txBox="1">
            <a:spLocks noChangeArrowheads="1"/>
          </p:cNvSpPr>
          <p:nvPr/>
        </p:nvSpPr>
        <p:spPr bwMode="auto">
          <a:xfrm>
            <a:off x="5683250" y="3551238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1</a:t>
            </a:r>
          </a:p>
        </p:txBody>
      </p:sp>
      <p:sp>
        <p:nvSpPr>
          <p:cNvPr id="89137" name="Text Box 49"/>
          <p:cNvSpPr txBox="1">
            <a:spLocks noChangeArrowheads="1"/>
          </p:cNvSpPr>
          <p:nvPr/>
        </p:nvSpPr>
        <p:spPr bwMode="auto">
          <a:xfrm>
            <a:off x="7196138" y="2543175"/>
            <a:ext cx="288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2</a:t>
            </a:r>
          </a:p>
        </p:txBody>
      </p:sp>
      <p:sp>
        <p:nvSpPr>
          <p:cNvPr id="89138" name="Text Box 50"/>
          <p:cNvSpPr txBox="1">
            <a:spLocks noChangeArrowheads="1"/>
          </p:cNvSpPr>
          <p:nvPr/>
        </p:nvSpPr>
        <p:spPr bwMode="auto">
          <a:xfrm>
            <a:off x="7162800" y="3657600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9139" name="Text Box 51"/>
          <p:cNvSpPr txBox="1">
            <a:spLocks noChangeArrowheads="1"/>
          </p:cNvSpPr>
          <p:nvPr/>
        </p:nvSpPr>
        <p:spPr bwMode="auto">
          <a:xfrm>
            <a:off x="5540375" y="247015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grpSp>
        <p:nvGrpSpPr>
          <p:cNvPr id="12" name="Group 52"/>
          <p:cNvGrpSpPr>
            <a:grpSpLocks/>
          </p:cNvGrpSpPr>
          <p:nvPr/>
        </p:nvGrpSpPr>
        <p:grpSpPr bwMode="auto">
          <a:xfrm rot="16200000">
            <a:off x="6403975" y="2039938"/>
            <a:ext cx="215900" cy="215900"/>
            <a:chOff x="1202" y="3067"/>
            <a:chExt cx="181" cy="182"/>
          </a:xfrm>
        </p:grpSpPr>
        <p:sp>
          <p:nvSpPr>
            <p:cNvPr id="89141" name="AutoShape 53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2" name="AutoShape 54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 rot="10654306">
            <a:off x="6475413" y="4056063"/>
            <a:ext cx="215900" cy="215900"/>
            <a:chOff x="1202" y="3067"/>
            <a:chExt cx="181" cy="182"/>
          </a:xfrm>
        </p:grpSpPr>
        <p:sp>
          <p:nvSpPr>
            <p:cNvPr id="89144" name="AutoShape 56"/>
            <p:cNvSpPr>
              <a:spLocks noChangeArrowheads="1"/>
            </p:cNvSpPr>
            <p:nvPr/>
          </p:nvSpPr>
          <p:spPr bwMode="auto">
            <a:xfrm>
              <a:off x="1202" y="3067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5" name="AutoShape 57"/>
            <p:cNvSpPr>
              <a:spLocks noChangeArrowheads="1"/>
            </p:cNvSpPr>
            <p:nvPr/>
          </p:nvSpPr>
          <p:spPr bwMode="auto">
            <a:xfrm rot="-5400000">
              <a:off x="1292" y="3159"/>
              <a:ext cx="45" cy="136"/>
            </a:xfrm>
            <a:prstGeom prst="can">
              <a:avLst>
                <a:gd name="adj" fmla="val 75556"/>
              </a:avLst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46" name="Oval 58"/>
          <p:cNvSpPr>
            <a:spLocks noChangeArrowheads="1"/>
          </p:cNvSpPr>
          <p:nvPr/>
        </p:nvSpPr>
        <p:spPr bwMode="auto">
          <a:xfrm>
            <a:off x="6548438" y="2184400"/>
            <a:ext cx="142875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47" name="Oval 59"/>
          <p:cNvSpPr>
            <a:spLocks noChangeArrowheads="1"/>
          </p:cNvSpPr>
          <p:nvPr/>
        </p:nvSpPr>
        <p:spPr bwMode="auto">
          <a:xfrm>
            <a:off x="6403975" y="2184400"/>
            <a:ext cx="4318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48" name="Oval 60"/>
          <p:cNvSpPr>
            <a:spLocks noChangeArrowheads="1"/>
          </p:cNvSpPr>
          <p:nvPr/>
        </p:nvSpPr>
        <p:spPr bwMode="auto">
          <a:xfrm>
            <a:off x="6188075" y="2184400"/>
            <a:ext cx="863600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49" name="Oval 61"/>
          <p:cNvSpPr>
            <a:spLocks noChangeArrowheads="1"/>
          </p:cNvSpPr>
          <p:nvPr/>
        </p:nvSpPr>
        <p:spPr bwMode="auto">
          <a:xfrm>
            <a:off x="6043613" y="2184400"/>
            <a:ext cx="1150937" cy="187166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50" name="Oval 62"/>
          <p:cNvSpPr>
            <a:spLocks noChangeArrowheads="1"/>
          </p:cNvSpPr>
          <p:nvPr/>
        </p:nvSpPr>
        <p:spPr bwMode="auto">
          <a:xfrm>
            <a:off x="5756275" y="2182813"/>
            <a:ext cx="1619250" cy="187166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3"/>
          <p:cNvGrpSpPr>
            <a:grpSpLocks/>
          </p:cNvGrpSpPr>
          <p:nvPr/>
        </p:nvGrpSpPr>
        <p:grpSpPr bwMode="auto">
          <a:xfrm rot="16200000">
            <a:off x="6028531" y="2413794"/>
            <a:ext cx="238125" cy="496888"/>
            <a:chOff x="1687" y="3117"/>
            <a:chExt cx="156" cy="441"/>
          </a:xfrm>
        </p:grpSpPr>
        <p:sp>
          <p:nvSpPr>
            <p:cNvPr id="89152" name="Freeform 64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53" name="Freeform 65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 rot="16200000">
            <a:off x="6101556" y="3421857"/>
            <a:ext cx="238125" cy="496888"/>
            <a:chOff x="1687" y="3117"/>
            <a:chExt cx="156" cy="441"/>
          </a:xfrm>
        </p:grpSpPr>
        <p:sp>
          <p:nvSpPr>
            <p:cNvPr id="89155" name="Freeform 67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56" name="Freeform 68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 rot="4935906">
            <a:off x="6897688" y="2532062"/>
            <a:ext cx="165100" cy="288925"/>
            <a:chOff x="1687" y="3117"/>
            <a:chExt cx="156" cy="441"/>
          </a:xfrm>
        </p:grpSpPr>
        <p:sp>
          <p:nvSpPr>
            <p:cNvPr id="89158" name="Freeform 70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59" name="Freeform 71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72"/>
          <p:cNvGrpSpPr>
            <a:grpSpLocks/>
          </p:cNvGrpSpPr>
          <p:nvPr/>
        </p:nvGrpSpPr>
        <p:grpSpPr bwMode="auto">
          <a:xfrm rot="5161326">
            <a:off x="6826251" y="3560762"/>
            <a:ext cx="165100" cy="288925"/>
            <a:chOff x="1687" y="3117"/>
            <a:chExt cx="156" cy="441"/>
          </a:xfrm>
        </p:grpSpPr>
        <p:sp>
          <p:nvSpPr>
            <p:cNvPr id="89161" name="Freeform 73"/>
            <p:cNvSpPr>
              <a:spLocks/>
            </p:cNvSpPr>
            <p:nvPr/>
          </p:nvSpPr>
          <p:spPr bwMode="auto">
            <a:xfrm>
              <a:off x="1687" y="3117"/>
              <a:ext cx="129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8" y="102"/>
                </a:cxn>
                <a:cxn ang="0">
                  <a:pos x="129" y="441"/>
                </a:cxn>
              </a:cxnLst>
              <a:rect l="0" t="0" r="r" b="b"/>
              <a:pathLst>
                <a:path w="129" h="441">
                  <a:moveTo>
                    <a:pt x="0" y="0"/>
                  </a:moveTo>
                  <a:cubicBezTo>
                    <a:pt x="7" y="2"/>
                    <a:pt x="16" y="1"/>
                    <a:pt x="21" y="7"/>
                  </a:cubicBezTo>
                  <a:cubicBezTo>
                    <a:pt x="28" y="16"/>
                    <a:pt x="42" y="82"/>
                    <a:pt x="48" y="102"/>
                  </a:cubicBezTo>
                  <a:cubicBezTo>
                    <a:pt x="81" y="211"/>
                    <a:pt x="129" y="326"/>
                    <a:pt x="129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62" name="Freeform 74"/>
            <p:cNvSpPr>
              <a:spLocks/>
            </p:cNvSpPr>
            <p:nvPr/>
          </p:nvSpPr>
          <p:spPr bwMode="auto">
            <a:xfrm>
              <a:off x="1687" y="3117"/>
              <a:ext cx="156" cy="44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09" y="75"/>
                </a:cxn>
                <a:cxn ang="0">
                  <a:pos x="82" y="115"/>
                </a:cxn>
                <a:cxn ang="0">
                  <a:pos x="34" y="298"/>
                </a:cxn>
                <a:cxn ang="0">
                  <a:pos x="0" y="441"/>
                </a:cxn>
              </a:cxnLst>
              <a:rect l="0" t="0" r="r" b="b"/>
              <a:pathLst>
                <a:path w="156" h="441">
                  <a:moveTo>
                    <a:pt x="156" y="0"/>
                  </a:moveTo>
                  <a:cubicBezTo>
                    <a:pt x="128" y="20"/>
                    <a:pt x="125" y="46"/>
                    <a:pt x="109" y="75"/>
                  </a:cubicBezTo>
                  <a:cubicBezTo>
                    <a:pt x="101" y="89"/>
                    <a:pt x="87" y="100"/>
                    <a:pt x="82" y="115"/>
                  </a:cubicBezTo>
                  <a:cubicBezTo>
                    <a:pt x="61" y="176"/>
                    <a:pt x="48" y="235"/>
                    <a:pt x="34" y="298"/>
                  </a:cubicBezTo>
                  <a:cubicBezTo>
                    <a:pt x="22" y="349"/>
                    <a:pt x="0" y="388"/>
                    <a:pt x="0" y="441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63" name="Text Box 75"/>
          <p:cNvSpPr txBox="1">
            <a:spLocks noChangeArrowheads="1"/>
          </p:cNvSpPr>
          <p:nvPr/>
        </p:nvSpPr>
        <p:spPr bwMode="auto">
          <a:xfrm>
            <a:off x="5301825" y="1247184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cs typeface="Times New Roman" pitchFamily="18" charset="0"/>
              </a:rPr>
              <a:t>ANA</a:t>
            </a:r>
            <a:r>
              <a:rPr lang="sr-Latn-CS" sz="2000" dirty="0">
                <a:cs typeface="Times New Roman" pitchFamily="18" charset="0"/>
              </a:rPr>
              <a:t>F</a:t>
            </a:r>
            <a:r>
              <a:rPr lang="en-US" sz="2000" dirty="0">
                <a:cs typeface="Times New Roman" pitchFamily="18" charset="0"/>
              </a:rPr>
              <a:t>A</a:t>
            </a:r>
            <a:r>
              <a:rPr lang="sr-Latn-CS" sz="2000" dirty="0">
                <a:cs typeface="Times New Roman" pitchFamily="18" charset="0"/>
              </a:rPr>
              <a:t>ZA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sr-Latn-CS" sz="2000" dirty="0">
                <a:cs typeface="Times New Roman" pitchFamily="18" charset="0"/>
              </a:rPr>
              <a:t>MEJOZE </a:t>
            </a:r>
            <a:r>
              <a:rPr lang="en-US" sz="2000" dirty="0">
                <a:cs typeface="Times New Roman" pitchFamily="18" charset="0"/>
              </a:rPr>
              <a:t>I</a:t>
            </a:r>
          </a:p>
        </p:txBody>
      </p:sp>
      <p:sp>
        <p:nvSpPr>
          <p:cNvPr id="89164" name="Freeform 76"/>
          <p:cNvSpPr>
            <a:spLocks/>
          </p:cNvSpPr>
          <p:nvPr/>
        </p:nvSpPr>
        <p:spPr bwMode="auto">
          <a:xfrm>
            <a:off x="1663700" y="2155825"/>
            <a:ext cx="763588" cy="423863"/>
          </a:xfrm>
          <a:custGeom>
            <a:avLst/>
            <a:gdLst/>
            <a:ahLst/>
            <a:cxnLst>
              <a:cxn ang="0">
                <a:pos x="481" y="0"/>
              </a:cxn>
              <a:cxn ang="0">
                <a:pos x="337" y="61"/>
              </a:cxn>
              <a:cxn ang="0">
                <a:pos x="317" y="75"/>
              </a:cxn>
              <a:cxn ang="0">
                <a:pos x="275" y="89"/>
              </a:cxn>
              <a:cxn ang="0">
                <a:pos x="173" y="130"/>
              </a:cxn>
              <a:cxn ang="0">
                <a:pos x="90" y="178"/>
              </a:cxn>
              <a:cxn ang="0">
                <a:pos x="29" y="219"/>
              </a:cxn>
              <a:cxn ang="0">
                <a:pos x="1" y="267"/>
              </a:cxn>
            </a:cxnLst>
            <a:rect l="0" t="0" r="r" b="b"/>
            <a:pathLst>
              <a:path w="481" h="267">
                <a:moveTo>
                  <a:pt x="481" y="0"/>
                </a:moveTo>
                <a:cubicBezTo>
                  <a:pt x="431" y="18"/>
                  <a:pt x="388" y="46"/>
                  <a:pt x="337" y="61"/>
                </a:cubicBezTo>
                <a:cubicBezTo>
                  <a:pt x="330" y="66"/>
                  <a:pt x="324" y="72"/>
                  <a:pt x="317" y="75"/>
                </a:cubicBezTo>
                <a:cubicBezTo>
                  <a:pt x="304" y="81"/>
                  <a:pt x="275" y="89"/>
                  <a:pt x="275" y="89"/>
                </a:cubicBezTo>
                <a:cubicBezTo>
                  <a:pt x="245" y="110"/>
                  <a:pt x="208" y="118"/>
                  <a:pt x="173" y="130"/>
                </a:cubicBezTo>
                <a:cubicBezTo>
                  <a:pt x="142" y="141"/>
                  <a:pt x="122" y="167"/>
                  <a:pt x="90" y="178"/>
                </a:cubicBezTo>
                <a:cubicBezTo>
                  <a:pt x="70" y="192"/>
                  <a:pt x="49" y="205"/>
                  <a:pt x="29" y="219"/>
                </a:cubicBezTo>
                <a:cubicBezTo>
                  <a:pt x="0" y="262"/>
                  <a:pt x="1" y="243"/>
                  <a:pt x="1" y="267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65" name="Freeform 77"/>
          <p:cNvSpPr>
            <a:spLocks/>
          </p:cNvSpPr>
          <p:nvPr/>
        </p:nvSpPr>
        <p:spPr bwMode="auto">
          <a:xfrm>
            <a:off x="2449513" y="2133600"/>
            <a:ext cx="598487" cy="434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" y="41"/>
              </a:cxn>
              <a:cxn ang="0">
                <a:pos x="192" y="89"/>
              </a:cxn>
              <a:cxn ang="0">
                <a:pos x="254" y="123"/>
              </a:cxn>
              <a:cxn ang="0">
                <a:pos x="295" y="151"/>
              </a:cxn>
              <a:cxn ang="0">
                <a:pos x="343" y="233"/>
              </a:cxn>
              <a:cxn ang="0">
                <a:pos x="356" y="254"/>
              </a:cxn>
              <a:cxn ang="0">
                <a:pos x="377" y="274"/>
              </a:cxn>
            </a:cxnLst>
            <a:rect l="0" t="0" r="r" b="b"/>
            <a:pathLst>
              <a:path w="377" h="274">
                <a:moveTo>
                  <a:pt x="0" y="0"/>
                </a:moveTo>
                <a:cubicBezTo>
                  <a:pt x="30" y="21"/>
                  <a:pt x="54" y="32"/>
                  <a:pt x="89" y="41"/>
                </a:cubicBezTo>
                <a:cubicBezTo>
                  <a:pt x="118" y="60"/>
                  <a:pt x="159" y="78"/>
                  <a:pt x="192" y="89"/>
                </a:cubicBezTo>
                <a:cubicBezTo>
                  <a:pt x="212" y="103"/>
                  <a:pt x="233" y="109"/>
                  <a:pt x="254" y="123"/>
                </a:cubicBezTo>
                <a:cubicBezTo>
                  <a:pt x="268" y="132"/>
                  <a:pt x="295" y="151"/>
                  <a:pt x="295" y="151"/>
                </a:cubicBezTo>
                <a:cubicBezTo>
                  <a:pt x="314" y="180"/>
                  <a:pt x="328" y="203"/>
                  <a:pt x="343" y="233"/>
                </a:cubicBezTo>
                <a:cubicBezTo>
                  <a:pt x="347" y="240"/>
                  <a:pt x="351" y="248"/>
                  <a:pt x="356" y="254"/>
                </a:cubicBezTo>
                <a:cubicBezTo>
                  <a:pt x="362" y="261"/>
                  <a:pt x="377" y="274"/>
                  <a:pt x="377" y="274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66" name="Freeform 78"/>
          <p:cNvSpPr>
            <a:spLocks/>
          </p:cNvSpPr>
          <p:nvPr/>
        </p:nvSpPr>
        <p:spPr bwMode="auto">
          <a:xfrm>
            <a:off x="2219325" y="2144713"/>
            <a:ext cx="207963" cy="446087"/>
          </a:xfrm>
          <a:custGeom>
            <a:avLst/>
            <a:gdLst/>
            <a:ahLst/>
            <a:cxnLst>
              <a:cxn ang="0">
                <a:pos x="131" y="0"/>
              </a:cxn>
              <a:cxn ang="0">
                <a:pos x="35" y="144"/>
              </a:cxn>
              <a:cxn ang="0">
                <a:pos x="8" y="226"/>
              </a:cxn>
              <a:cxn ang="0">
                <a:pos x="1" y="281"/>
              </a:cxn>
            </a:cxnLst>
            <a:rect l="0" t="0" r="r" b="b"/>
            <a:pathLst>
              <a:path w="131" h="281">
                <a:moveTo>
                  <a:pt x="131" y="0"/>
                </a:moveTo>
                <a:cubicBezTo>
                  <a:pt x="98" y="47"/>
                  <a:pt x="68" y="96"/>
                  <a:pt x="35" y="144"/>
                </a:cubicBezTo>
                <a:cubicBezTo>
                  <a:pt x="23" y="162"/>
                  <a:pt x="16" y="204"/>
                  <a:pt x="8" y="226"/>
                </a:cubicBezTo>
                <a:cubicBezTo>
                  <a:pt x="0" y="272"/>
                  <a:pt x="1" y="253"/>
                  <a:pt x="1" y="281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67" name="Freeform 79"/>
          <p:cNvSpPr>
            <a:spLocks/>
          </p:cNvSpPr>
          <p:nvPr/>
        </p:nvSpPr>
        <p:spPr bwMode="auto">
          <a:xfrm>
            <a:off x="2427288" y="2166938"/>
            <a:ext cx="228600" cy="423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54"/>
              </a:cxn>
              <a:cxn ang="0">
                <a:pos x="76" y="109"/>
              </a:cxn>
              <a:cxn ang="0">
                <a:pos x="117" y="192"/>
              </a:cxn>
              <a:cxn ang="0">
                <a:pos x="144" y="267"/>
              </a:cxn>
            </a:cxnLst>
            <a:rect l="0" t="0" r="r" b="b"/>
            <a:pathLst>
              <a:path w="144" h="267">
                <a:moveTo>
                  <a:pt x="0" y="0"/>
                </a:moveTo>
                <a:cubicBezTo>
                  <a:pt x="17" y="49"/>
                  <a:pt x="2" y="33"/>
                  <a:pt x="34" y="54"/>
                </a:cubicBezTo>
                <a:cubicBezTo>
                  <a:pt x="43" y="82"/>
                  <a:pt x="51" y="93"/>
                  <a:pt x="76" y="109"/>
                </a:cubicBezTo>
                <a:cubicBezTo>
                  <a:pt x="85" y="139"/>
                  <a:pt x="103" y="164"/>
                  <a:pt x="117" y="192"/>
                </a:cubicBezTo>
                <a:cubicBezTo>
                  <a:pt x="129" y="216"/>
                  <a:pt x="132" y="243"/>
                  <a:pt x="144" y="267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68" name="Freeform 80"/>
          <p:cNvSpPr>
            <a:spLocks/>
          </p:cNvSpPr>
          <p:nvPr/>
        </p:nvSpPr>
        <p:spPr bwMode="auto">
          <a:xfrm>
            <a:off x="1752600" y="3614738"/>
            <a:ext cx="663575" cy="401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110" y="102"/>
              </a:cxn>
              <a:cxn ang="0">
                <a:pos x="130" y="109"/>
              </a:cxn>
              <a:cxn ang="0">
                <a:pos x="192" y="150"/>
              </a:cxn>
              <a:cxn ang="0">
                <a:pos x="233" y="164"/>
              </a:cxn>
              <a:cxn ang="0">
                <a:pos x="315" y="205"/>
              </a:cxn>
              <a:cxn ang="0">
                <a:pos x="357" y="219"/>
              </a:cxn>
              <a:cxn ang="0">
                <a:pos x="398" y="240"/>
              </a:cxn>
              <a:cxn ang="0">
                <a:pos x="418" y="253"/>
              </a:cxn>
            </a:cxnLst>
            <a:rect l="0" t="0" r="r" b="b"/>
            <a:pathLst>
              <a:path w="418" h="253">
                <a:moveTo>
                  <a:pt x="0" y="0"/>
                </a:moveTo>
                <a:cubicBezTo>
                  <a:pt x="12" y="36"/>
                  <a:pt x="1" y="16"/>
                  <a:pt x="48" y="48"/>
                </a:cubicBezTo>
                <a:cubicBezTo>
                  <a:pt x="70" y="63"/>
                  <a:pt x="88" y="87"/>
                  <a:pt x="110" y="102"/>
                </a:cubicBezTo>
                <a:cubicBezTo>
                  <a:pt x="116" y="106"/>
                  <a:pt x="124" y="105"/>
                  <a:pt x="130" y="109"/>
                </a:cubicBezTo>
                <a:cubicBezTo>
                  <a:pt x="151" y="121"/>
                  <a:pt x="169" y="140"/>
                  <a:pt x="192" y="150"/>
                </a:cubicBezTo>
                <a:cubicBezTo>
                  <a:pt x="205" y="156"/>
                  <a:pt x="221" y="156"/>
                  <a:pt x="233" y="164"/>
                </a:cubicBezTo>
                <a:cubicBezTo>
                  <a:pt x="258" y="180"/>
                  <a:pt x="288" y="193"/>
                  <a:pt x="315" y="205"/>
                </a:cubicBezTo>
                <a:cubicBezTo>
                  <a:pt x="329" y="211"/>
                  <a:pt x="357" y="219"/>
                  <a:pt x="357" y="219"/>
                </a:cubicBezTo>
                <a:cubicBezTo>
                  <a:pt x="406" y="253"/>
                  <a:pt x="348" y="216"/>
                  <a:pt x="398" y="240"/>
                </a:cubicBezTo>
                <a:cubicBezTo>
                  <a:pt x="405" y="243"/>
                  <a:pt x="418" y="253"/>
                  <a:pt x="418" y="253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69" name="Freeform 81"/>
          <p:cNvSpPr>
            <a:spLocks/>
          </p:cNvSpPr>
          <p:nvPr/>
        </p:nvSpPr>
        <p:spPr bwMode="auto">
          <a:xfrm>
            <a:off x="2297113" y="3603625"/>
            <a:ext cx="130175" cy="41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" y="171"/>
              </a:cxn>
              <a:cxn ang="0">
                <a:pos x="75" y="233"/>
              </a:cxn>
              <a:cxn ang="0">
                <a:pos x="82" y="260"/>
              </a:cxn>
            </a:cxnLst>
            <a:rect l="0" t="0" r="r" b="b"/>
            <a:pathLst>
              <a:path w="82" h="260">
                <a:moveTo>
                  <a:pt x="0" y="0"/>
                </a:moveTo>
                <a:cubicBezTo>
                  <a:pt x="20" y="56"/>
                  <a:pt x="36" y="114"/>
                  <a:pt x="55" y="171"/>
                </a:cubicBezTo>
                <a:cubicBezTo>
                  <a:pt x="60" y="185"/>
                  <a:pt x="73" y="225"/>
                  <a:pt x="75" y="233"/>
                </a:cubicBezTo>
                <a:cubicBezTo>
                  <a:pt x="77" y="242"/>
                  <a:pt x="82" y="260"/>
                  <a:pt x="82" y="260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70" name="Freeform 82"/>
          <p:cNvSpPr>
            <a:spLocks/>
          </p:cNvSpPr>
          <p:nvPr/>
        </p:nvSpPr>
        <p:spPr bwMode="auto">
          <a:xfrm>
            <a:off x="2427288" y="3592513"/>
            <a:ext cx="217487" cy="423862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82" y="144"/>
              </a:cxn>
              <a:cxn ang="0">
                <a:pos x="41" y="206"/>
              </a:cxn>
              <a:cxn ang="0">
                <a:pos x="0" y="267"/>
              </a:cxn>
            </a:cxnLst>
            <a:rect l="0" t="0" r="r" b="b"/>
            <a:pathLst>
              <a:path w="137" h="267">
                <a:moveTo>
                  <a:pt x="137" y="0"/>
                </a:moveTo>
                <a:cubicBezTo>
                  <a:pt x="109" y="43"/>
                  <a:pt x="108" y="104"/>
                  <a:pt x="82" y="144"/>
                </a:cubicBezTo>
                <a:cubicBezTo>
                  <a:pt x="68" y="165"/>
                  <a:pt x="49" y="183"/>
                  <a:pt x="41" y="206"/>
                </a:cubicBezTo>
                <a:cubicBezTo>
                  <a:pt x="35" y="222"/>
                  <a:pt x="20" y="267"/>
                  <a:pt x="0" y="267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71" name="Freeform 83"/>
          <p:cNvSpPr>
            <a:spLocks/>
          </p:cNvSpPr>
          <p:nvPr/>
        </p:nvSpPr>
        <p:spPr bwMode="auto">
          <a:xfrm>
            <a:off x="2411413" y="3614738"/>
            <a:ext cx="636587" cy="401637"/>
          </a:xfrm>
          <a:custGeom>
            <a:avLst/>
            <a:gdLst/>
            <a:ahLst/>
            <a:cxnLst>
              <a:cxn ang="0">
                <a:pos x="401" y="0"/>
              </a:cxn>
              <a:cxn ang="0">
                <a:pos x="291" y="102"/>
              </a:cxn>
              <a:cxn ang="0">
                <a:pos x="188" y="164"/>
              </a:cxn>
              <a:cxn ang="0">
                <a:pos x="58" y="226"/>
              </a:cxn>
              <a:cxn ang="0">
                <a:pos x="3" y="253"/>
              </a:cxn>
            </a:cxnLst>
            <a:rect l="0" t="0" r="r" b="b"/>
            <a:pathLst>
              <a:path w="401" h="253">
                <a:moveTo>
                  <a:pt x="401" y="0"/>
                </a:moveTo>
                <a:cubicBezTo>
                  <a:pt x="374" y="38"/>
                  <a:pt x="336" y="89"/>
                  <a:pt x="291" y="102"/>
                </a:cubicBezTo>
                <a:cubicBezTo>
                  <a:pt x="265" y="129"/>
                  <a:pt x="224" y="152"/>
                  <a:pt x="188" y="164"/>
                </a:cubicBezTo>
                <a:cubicBezTo>
                  <a:pt x="152" y="189"/>
                  <a:pt x="98" y="208"/>
                  <a:pt x="58" y="226"/>
                </a:cubicBezTo>
                <a:cubicBezTo>
                  <a:pt x="0" y="252"/>
                  <a:pt x="32" y="226"/>
                  <a:pt x="3" y="253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72" name="Freeform 84"/>
          <p:cNvSpPr>
            <a:spLocks/>
          </p:cNvSpPr>
          <p:nvPr/>
        </p:nvSpPr>
        <p:spPr bwMode="auto">
          <a:xfrm>
            <a:off x="6107113" y="2220913"/>
            <a:ext cx="511175" cy="438150"/>
          </a:xfrm>
          <a:custGeom>
            <a:avLst/>
            <a:gdLst/>
            <a:ahLst/>
            <a:cxnLst>
              <a:cxn ang="0">
                <a:pos x="322" y="0"/>
              </a:cxn>
              <a:cxn ang="0">
                <a:pos x="185" y="68"/>
              </a:cxn>
              <a:cxn ang="0">
                <a:pos x="123" y="110"/>
              </a:cxn>
              <a:cxn ang="0">
                <a:pos x="103" y="123"/>
              </a:cxn>
              <a:cxn ang="0">
                <a:pos x="89" y="144"/>
              </a:cxn>
              <a:cxn ang="0">
                <a:pos x="68" y="158"/>
              </a:cxn>
              <a:cxn ang="0">
                <a:pos x="41" y="192"/>
              </a:cxn>
              <a:cxn ang="0">
                <a:pos x="14" y="254"/>
              </a:cxn>
              <a:cxn ang="0">
                <a:pos x="0" y="274"/>
              </a:cxn>
            </a:cxnLst>
            <a:rect l="0" t="0" r="r" b="b"/>
            <a:pathLst>
              <a:path w="322" h="276">
                <a:moveTo>
                  <a:pt x="322" y="0"/>
                </a:moveTo>
                <a:cubicBezTo>
                  <a:pt x="273" y="17"/>
                  <a:pt x="236" y="54"/>
                  <a:pt x="185" y="68"/>
                </a:cubicBezTo>
                <a:cubicBezTo>
                  <a:pt x="160" y="85"/>
                  <a:pt x="146" y="95"/>
                  <a:pt x="123" y="110"/>
                </a:cubicBezTo>
                <a:cubicBezTo>
                  <a:pt x="116" y="114"/>
                  <a:pt x="103" y="123"/>
                  <a:pt x="103" y="123"/>
                </a:cubicBezTo>
                <a:cubicBezTo>
                  <a:pt x="98" y="130"/>
                  <a:pt x="95" y="138"/>
                  <a:pt x="89" y="144"/>
                </a:cubicBezTo>
                <a:cubicBezTo>
                  <a:pt x="83" y="150"/>
                  <a:pt x="73" y="151"/>
                  <a:pt x="68" y="158"/>
                </a:cubicBezTo>
                <a:cubicBezTo>
                  <a:pt x="30" y="206"/>
                  <a:pt x="103" y="150"/>
                  <a:pt x="41" y="192"/>
                </a:cubicBezTo>
                <a:cubicBezTo>
                  <a:pt x="33" y="214"/>
                  <a:pt x="21" y="231"/>
                  <a:pt x="14" y="254"/>
                </a:cubicBezTo>
                <a:cubicBezTo>
                  <a:pt x="7" y="276"/>
                  <a:pt x="14" y="274"/>
                  <a:pt x="0" y="274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73" name="Freeform 85"/>
          <p:cNvSpPr>
            <a:spLocks/>
          </p:cNvSpPr>
          <p:nvPr/>
        </p:nvSpPr>
        <p:spPr bwMode="auto">
          <a:xfrm>
            <a:off x="6586538" y="2220913"/>
            <a:ext cx="449262" cy="446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14"/>
              </a:cxn>
              <a:cxn ang="0">
                <a:pos x="61" y="20"/>
              </a:cxn>
              <a:cxn ang="0">
                <a:pos x="171" y="89"/>
              </a:cxn>
              <a:cxn ang="0">
                <a:pos x="212" y="116"/>
              </a:cxn>
              <a:cxn ang="0">
                <a:pos x="240" y="158"/>
              </a:cxn>
              <a:cxn ang="0">
                <a:pos x="253" y="199"/>
              </a:cxn>
              <a:cxn ang="0">
                <a:pos x="267" y="219"/>
              </a:cxn>
              <a:cxn ang="0">
                <a:pos x="281" y="281"/>
              </a:cxn>
            </a:cxnLst>
            <a:rect l="0" t="0" r="r" b="b"/>
            <a:pathLst>
              <a:path w="283" h="281">
                <a:moveTo>
                  <a:pt x="0" y="0"/>
                </a:moveTo>
                <a:cubicBezTo>
                  <a:pt x="14" y="5"/>
                  <a:pt x="27" y="10"/>
                  <a:pt x="41" y="14"/>
                </a:cubicBezTo>
                <a:cubicBezTo>
                  <a:pt x="48" y="16"/>
                  <a:pt x="61" y="20"/>
                  <a:pt x="61" y="20"/>
                </a:cubicBezTo>
                <a:cubicBezTo>
                  <a:pt x="97" y="45"/>
                  <a:pt x="134" y="65"/>
                  <a:pt x="171" y="89"/>
                </a:cubicBezTo>
                <a:cubicBezTo>
                  <a:pt x="185" y="98"/>
                  <a:pt x="212" y="116"/>
                  <a:pt x="212" y="116"/>
                </a:cubicBezTo>
                <a:cubicBezTo>
                  <a:pt x="221" y="130"/>
                  <a:pt x="231" y="144"/>
                  <a:pt x="240" y="158"/>
                </a:cubicBezTo>
                <a:cubicBezTo>
                  <a:pt x="248" y="170"/>
                  <a:pt x="245" y="187"/>
                  <a:pt x="253" y="199"/>
                </a:cubicBezTo>
                <a:cubicBezTo>
                  <a:pt x="258" y="206"/>
                  <a:pt x="262" y="212"/>
                  <a:pt x="267" y="219"/>
                </a:cubicBezTo>
                <a:cubicBezTo>
                  <a:pt x="283" y="267"/>
                  <a:pt x="281" y="246"/>
                  <a:pt x="281" y="281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74" name="Freeform 86"/>
          <p:cNvSpPr>
            <a:spLocks/>
          </p:cNvSpPr>
          <p:nvPr/>
        </p:nvSpPr>
        <p:spPr bwMode="auto">
          <a:xfrm>
            <a:off x="6161088" y="3679825"/>
            <a:ext cx="425450" cy="369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171"/>
              </a:cxn>
              <a:cxn ang="0">
                <a:pos x="268" y="233"/>
              </a:cxn>
            </a:cxnLst>
            <a:rect l="0" t="0" r="r" b="b"/>
            <a:pathLst>
              <a:path w="268" h="233">
                <a:moveTo>
                  <a:pt x="0" y="0"/>
                </a:moveTo>
                <a:cubicBezTo>
                  <a:pt x="29" y="83"/>
                  <a:pt x="103" y="125"/>
                  <a:pt x="172" y="171"/>
                </a:cubicBezTo>
                <a:cubicBezTo>
                  <a:pt x="204" y="192"/>
                  <a:pt x="234" y="216"/>
                  <a:pt x="268" y="233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75" name="Freeform 87"/>
          <p:cNvSpPr>
            <a:spLocks/>
          </p:cNvSpPr>
          <p:nvPr/>
        </p:nvSpPr>
        <p:spPr bwMode="auto">
          <a:xfrm>
            <a:off x="6596063" y="3679825"/>
            <a:ext cx="349250" cy="369888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58" y="123"/>
              </a:cxn>
              <a:cxn ang="0">
                <a:pos x="96" y="171"/>
              </a:cxn>
              <a:cxn ang="0">
                <a:pos x="0" y="233"/>
              </a:cxn>
            </a:cxnLst>
            <a:rect l="0" t="0" r="r" b="b"/>
            <a:pathLst>
              <a:path w="220" h="233">
                <a:moveTo>
                  <a:pt x="220" y="0"/>
                </a:moveTo>
                <a:cubicBezTo>
                  <a:pt x="204" y="63"/>
                  <a:pt x="203" y="83"/>
                  <a:pt x="158" y="123"/>
                </a:cubicBezTo>
                <a:cubicBezTo>
                  <a:pt x="102" y="172"/>
                  <a:pt x="139" y="157"/>
                  <a:pt x="96" y="171"/>
                </a:cubicBezTo>
                <a:cubicBezTo>
                  <a:pt x="64" y="193"/>
                  <a:pt x="28" y="205"/>
                  <a:pt x="0" y="233"/>
                </a:cubicBezTo>
              </a:path>
            </a:pathLst>
          </a:custGeom>
          <a:noFill/>
          <a:ln w="1905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90215" y="4484985"/>
            <a:ext cx="253679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Podela centromera i </a:t>
            </a:r>
            <a:r>
              <a:rPr lang="sr-Latn-RS" b="1" dirty="0" smtClean="0"/>
              <a:t>razdvajanje sestrinskih hromatida</a:t>
            </a:r>
            <a:r>
              <a:rPr lang="sr-Latn-RS" dirty="0" smtClean="0"/>
              <a:t> hromozoma.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89327" y="4537759"/>
            <a:ext cx="29182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Pucanje hijazmi i </a:t>
            </a:r>
            <a:r>
              <a:rPr lang="sr-Latn-RS" b="1" dirty="0" smtClean="0"/>
              <a:t>razdvajanje homologih hromozoma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480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1955800" y="2133600"/>
            <a:ext cx="1222375" cy="792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Freeform 3"/>
          <p:cNvSpPr>
            <a:spLocks/>
          </p:cNvSpPr>
          <p:nvPr/>
        </p:nvSpPr>
        <p:spPr bwMode="auto">
          <a:xfrm>
            <a:off x="2170113" y="2247900"/>
            <a:ext cx="177800" cy="371475"/>
          </a:xfrm>
          <a:custGeom>
            <a:avLst/>
            <a:gdLst/>
            <a:ahLst/>
            <a:cxnLst>
              <a:cxn ang="0">
                <a:pos x="122" y="0"/>
              </a:cxn>
              <a:cxn ang="0">
                <a:pos x="108" y="75"/>
              </a:cxn>
              <a:cxn ang="0">
                <a:pos x="81" y="115"/>
              </a:cxn>
              <a:cxn ang="0">
                <a:pos x="67" y="136"/>
              </a:cxn>
              <a:cxn ang="0">
                <a:pos x="88" y="298"/>
              </a:cxn>
              <a:cxn ang="0">
                <a:pos x="40" y="407"/>
              </a:cxn>
              <a:cxn ang="0">
                <a:pos x="13" y="447"/>
              </a:cxn>
              <a:cxn ang="0">
                <a:pos x="20" y="556"/>
              </a:cxn>
            </a:cxnLst>
            <a:rect l="0" t="0" r="r" b="b"/>
            <a:pathLst>
              <a:path w="144" h="556">
                <a:moveTo>
                  <a:pt x="122" y="0"/>
                </a:moveTo>
                <a:cubicBezTo>
                  <a:pt x="144" y="34"/>
                  <a:pt x="130" y="46"/>
                  <a:pt x="108" y="75"/>
                </a:cubicBezTo>
                <a:cubicBezTo>
                  <a:pt x="98" y="88"/>
                  <a:pt x="90" y="102"/>
                  <a:pt x="81" y="115"/>
                </a:cubicBezTo>
                <a:cubicBezTo>
                  <a:pt x="76" y="122"/>
                  <a:pt x="67" y="136"/>
                  <a:pt x="67" y="136"/>
                </a:cubicBezTo>
                <a:cubicBezTo>
                  <a:pt x="53" y="183"/>
                  <a:pt x="82" y="250"/>
                  <a:pt x="88" y="298"/>
                </a:cubicBezTo>
                <a:cubicBezTo>
                  <a:pt x="81" y="341"/>
                  <a:pt x="63" y="370"/>
                  <a:pt x="40" y="407"/>
                </a:cubicBezTo>
                <a:cubicBezTo>
                  <a:pt x="32" y="421"/>
                  <a:pt x="13" y="447"/>
                  <a:pt x="13" y="447"/>
                </a:cubicBezTo>
                <a:cubicBezTo>
                  <a:pt x="0" y="485"/>
                  <a:pt x="20" y="518"/>
                  <a:pt x="20" y="556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6" name="Freeform 4"/>
          <p:cNvSpPr>
            <a:spLocks/>
          </p:cNvSpPr>
          <p:nvPr/>
        </p:nvSpPr>
        <p:spPr bwMode="auto">
          <a:xfrm>
            <a:off x="2890838" y="2247900"/>
            <a:ext cx="168275" cy="541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7" name="Freeform 5"/>
          <p:cNvSpPr>
            <a:spLocks/>
          </p:cNvSpPr>
          <p:nvPr/>
        </p:nvSpPr>
        <p:spPr bwMode="auto">
          <a:xfrm rot="2682801" flipH="1">
            <a:off x="2530475" y="2247900"/>
            <a:ext cx="98425" cy="652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8" name="Freeform 6"/>
          <p:cNvSpPr>
            <a:spLocks/>
          </p:cNvSpPr>
          <p:nvPr/>
        </p:nvSpPr>
        <p:spPr bwMode="auto">
          <a:xfrm rot="465745">
            <a:off x="2674938" y="2473325"/>
            <a:ext cx="90487" cy="365125"/>
          </a:xfrm>
          <a:custGeom>
            <a:avLst/>
            <a:gdLst/>
            <a:ahLst/>
            <a:cxnLst>
              <a:cxn ang="0">
                <a:pos x="122" y="0"/>
              </a:cxn>
              <a:cxn ang="0">
                <a:pos x="108" y="75"/>
              </a:cxn>
              <a:cxn ang="0">
                <a:pos x="81" y="115"/>
              </a:cxn>
              <a:cxn ang="0">
                <a:pos x="67" y="136"/>
              </a:cxn>
              <a:cxn ang="0">
                <a:pos x="88" y="298"/>
              </a:cxn>
              <a:cxn ang="0">
                <a:pos x="40" y="407"/>
              </a:cxn>
              <a:cxn ang="0">
                <a:pos x="13" y="447"/>
              </a:cxn>
              <a:cxn ang="0">
                <a:pos x="20" y="556"/>
              </a:cxn>
            </a:cxnLst>
            <a:rect l="0" t="0" r="r" b="b"/>
            <a:pathLst>
              <a:path w="144" h="556">
                <a:moveTo>
                  <a:pt x="122" y="0"/>
                </a:moveTo>
                <a:cubicBezTo>
                  <a:pt x="144" y="34"/>
                  <a:pt x="130" y="46"/>
                  <a:pt x="108" y="75"/>
                </a:cubicBezTo>
                <a:cubicBezTo>
                  <a:pt x="98" y="88"/>
                  <a:pt x="90" y="102"/>
                  <a:pt x="81" y="115"/>
                </a:cubicBezTo>
                <a:cubicBezTo>
                  <a:pt x="76" y="122"/>
                  <a:pt x="67" y="136"/>
                  <a:pt x="67" y="136"/>
                </a:cubicBezTo>
                <a:cubicBezTo>
                  <a:pt x="53" y="183"/>
                  <a:pt x="82" y="250"/>
                  <a:pt x="88" y="298"/>
                </a:cubicBezTo>
                <a:cubicBezTo>
                  <a:pt x="81" y="341"/>
                  <a:pt x="63" y="370"/>
                  <a:pt x="40" y="407"/>
                </a:cubicBezTo>
                <a:cubicBezTo>
                  <a:pt x="32" y="421"/>
                  <a:pt x="13" y="447"/>
                  <a:pt x="13" y="447"/>
                </a:cubicBezTo>
                <a:cubicBezTo>
                  <a:pt x="0" y="485"/>
                  <a:pt x="20" y="518"/>
                  <a:pt x="20" y="556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098675" y="2643188"/>
            <a:ext cx="23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1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2674938" y="2643188"/>
            <a:ext cx="233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2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170113" y="2473325"/>
            <a:ext cx="292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2962275" y="2416175"/>
            <a:ext cx="23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2601913" y="2247900"/>
            <a:ext cx="117475" cy="714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2014538" y="3429000"/>
            <a:ext cx="1222375" cy="863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Freeform 13"/>
          <p:cNvSpPr>
            <a:spLocks/>
          </p:cNvSpPr>
          <p:nvPr/>
        </p:nvSpPr>
        <p:spPr bwMode="auto">
          <a:xfrm>
            <a:off x="2228850" y="3552825"/>
            <a:ext cx="177800" cy="406400"/>
          </a:xfrm>
          <a:custGeom>
            <a:avLst/>
            <a:gdLst/>
            <a:ahLst/>
            <a:cxnLst>
              <a:cxn ang="0">
                <a:pos x="122" y="0"/>
              </a:cxn>
              <a:cxn ang="0">
                <a:pos x="108" y="75"/>
              </a:cxn>
              <a:cxn ang="0">
                <a:pos x="81" y="115"/>
              </a:cxn>
              <a:cxn ang="0">
                <a:pos x="67" y="136"/>
              </a:cxn>
              <a:cxn ang="0">
                <a:pos x="88" y="298"/>
              </a:cxn>
              <a:cxn ang="0">
                <a:pos x="40" y="407"/>
              </a:cxn>
              <a:cxn ang="0">
                <a:pos x="13" y="447"/>
              </a:cxn>
              <a:cxn ang="0">
                <a:pos x="20" y="556"/>
              </a:cxn>
            </a:cxnLst>
            <a:rect l="0" t="0" r="r" b="b"/>
            <a:pathLst>
              <a:path w="144" h="556">
                <a:moveTo>
                  <a:pt x="122" y="0"/>
                </a:moveTo>
                <a:cubicBezTo>
                  <a:pt x="144" y="34"/>
                  <a:pt x="130" y="46"/>
                  <a:pt x="108" y="75"/>
                </a:cubicBezTo>
                <a:cubicBezTo>
                  <a:pt x="98" y="88"/>
                  <a:pt x="90" y="102"/>
                  <a:pt x="81" y="115"/>
                </a:cubicBezTo>
                <a:cubicBezTo>
                  <a:pt x="76" y="122"/>
                  <a:pt x="67" y="136"/>
                  <a:pt x="67" y="136"/>
                </a:cubicBezTo>
                <a:cubicBezTo>
                  <a:pt x="53" y="183"/>
                  <a:pt x="82" y="250"/>
                  <a:pt x="88" y="298"/>
                </a:cubicBezTo>
                <a:cubicBezTo>
                  <a:pt x="81" y="341"/>
                  <a:pt x="63" y="370"/>
                  <a:pt x="40" y="407"/>
                </a:cubicBezTo>
                <a:cubicBezTo>
                  <a:pt x="32" y="421"/>
                  <a:pt x="13" y="447"/>
                  <a:pt x="13" y="447"/>
                </a:cubicBezTo>
                <a:cubicBezTo>
                  <a:pt x="0" y="485"/>
                  <a:pt x="20" y="518"/>
                  <a:pt x="20" y="556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6" name="Freeform 14"/>
          <p:cNvSpPr>
            <a:spLocks/>
          </p:cNvSpPr>
          <p:nvPr/>
        </p:nvSpPr>
        <p:spPr bwMode="auto">
          <a:xfrm>
            <a:off x="2949575" y="3552825"/>
            <a:ext cx="168275" cy="592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7" name="Freeform 15"/>
          <p:cNvSpPr>
            <a:spLocks/>
          </p:cNvSpPr>
          <p:nvPr/>
        </p:nvSpPr>
        <p:spPr bwMode="auto">
          <a:xfrm rot="2682801" flipH="1">
            <a:off x="2589213" y="3552825"/>
            <a:ext cx="98425" cy="712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8" name="Freeform 16"/>
          <p:cNvSpPr>
            <a:spLocks/>
          </p:cNvSpPr>
          <p:nvPr/>
        </p:nvSpPr>
        <p:spPr bwMode="auto">
          <a:xfrm rot="465745">
            <a:off x="2733675" y="3798888"/>
            <a:ext cx="90488" cy="398462"/>
          </a:xfrm>
          <a:custGeom>
            <a:avLst/>
            <a:gdLst/>
            <a:ahLst/>
            <a:cxnLst>
              <a:cxn ang="0">
                <a:pos x="122" y="0"/>
              </a:cxn>
              <a:cxn ang="0">
                <a:pos x="108" y="75"/>
              </a:cxn>
              <a:cxn ang="0">
                <a:pos x="81" y="115"/>
              </a:cxn>
              <a:cxn ang="0">
                <a:pos x="67" y="136"/>
              </a:cxn>
              <a:cxn ang="0">
                <a:pos x="88" y="298"/>
              </a:cxn>
              <a:cxn ang="0">
                <a:pos x="40" y="407"/>
              </a:cxn>
              <a:cxn ang="0">
                <a:pos x="13" y="447"/>
              </a:cxn>
              <a:cxn ang="0">
                <a:pos x="20" y="556"/>
              </a:cxn>
            </a:cxnLst>
            <a:rect l="0" t="0" r="r" b="b"/>
            <a:pathLst>
              <a:path w="144" h="556">
                <a:moveTo>
                  <a:pt x="122" y="0"/>
                </a:moveTo>
                <a:cubicBezTo>
                  <a:pt x="144" y="34"/>
                  <a:pt x="130" y="46"/>
                  <a:pt x="108" y="75"/>
                </a:cubicBezTo>
                <a:cubicBezTo>
                  <a:pt x="98" y="88"/>
                  <a:pt x="90" y="102"/>
                  <a:pt x="81" y="115"/>
                </a:cubicBezTo>
                <a:cubicBezTo>
                  <a:pt x="76" y="122"/>
                  <a:pt x="67" y="136"/>
                  <a:pt x="67" y="136"/>
                </a:cubicBezTo>
                <a:cubicBezTo>
                  <a:pt x="53" y="183"/>
                  <a:pt x="82" y="250"/>
                  <a:pt x="88" y="298"/>
                </a:cubicBezTo>
                <a:cubicBezTo>
                  <a:pt x="81" y="341"/>
                  <a:pt x="63" y="370"/>
                  <a:pt x="40" y="407"/>
                </a:cubicBezTo>
                <a:cubicBezTo>
                  <a:pt x="32" y="421"/>
                  <a:pt x="13" y="447"/>
                  <a:pt x="13" y="447"/>
                </a:cubicBezTo>
                <a:cubicBezTo>
                  <a:pt x="0" y="485"/>
                  <a:pt x="20" y="518"/>
                  <a:pt x="20" y="556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2157413" y="3984625"/>
            <a:ext cx="23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1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733675" y="3984625"/>
            <a:ext cx="233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2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2228850" y="3798888"/>
            <a:ext cx="292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3021013" y="3736975"/>
            <a:ext cx="23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90133" name="Oval 21"/>
          <p:cNvSpPr>
            <a:spLocks noChangeArrowheads="1"/>
          </p:cNvSpPr>
          <p:nvPr/>
        </p:nvSpPr>
        <p:spPr bwMode="auto">
          <a:xfrm>
            <a:off x="2660650" y="3552825"/>
            <a:ext cx="117475" cy="793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Oval 22"/>
          <p:cNvSpPr>
            <a:spLocks noChangeArrowheads="1"/>
          </p:cNvSpPr>
          <p:nvPr/>
        </p:nvSpPr>
        <p:spPr bwMode="auto">
          <a:xfrm>
            <a:off x="1617663" y="1981200"/>
            <a:ext cx="1944687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Oval 23"/>
          <p:cNvSpPr>
            <a:spLocks noChangeArrowheads="1"/>
          </p:cNvSpPr>
          <p:nvPr/>
        </p:nvSpPr>
        <p:spPr bwMode="auto">
          <a:xfrm>
            <a:off x="1617663" y="3276600"/>
            <a:ext cx="1944687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1078641" y="1083468"/>
            <a:ext cx="2878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cs typeface="Times New Roman" pitchFamily="18" charset="0"/>
              </a:rPr>
              <a:t>TELO</a:t>
            </a:r>
            <a:r>
              <a:rPr lang="sr-Latn-CS" sz="2000" dirty="0">
                <a:cs typeface="Times New Roman" pitchFamily="18" charset="0"/>
              </a:rPr>
              <a:t>FAZA MITOZE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6176849" y="193675"/>
            <a:ext cx="24235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cs typeface="Times New Roman" pitchFamily="18" charset="0"/>
              </a:rPr>
              <a:t>TELO</a:t>
            </a:r>
            <a:r>
              <a:rPr lang="sr-Latn-CS" sz="2000" dirty="0">
                <a:cs typeface="Times New Roman" pitchFamily="18" charset="0"/>
              </a:rPr>
              <a:t>FAZA MEJOZE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sr-Latn-CS" sz="2000" dirty="0">
                <a:cs typeface="Times New Roman" pitchFamily="18" charset="0"/>
              </a:rPr>
              <a:t>  </a:t>
            </a:r>
            <a:r>
              <a:rPr lang="en-US" sz="2000" dirty="0">
                <a:cs typeface="Times New Roman" pitchFamily="18" charset="0"/>
              </a:rPr>
              <a:t>II</a:t>
            </a:r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auto">
          <a:xfrm>
            <a:off x="6588125" y="765175"/>
            <a:ext cx="1439863" cy="1296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Rectangle 27"/>
          <p:cNvSpPr>
            <a:spLocks noChangeArrowheads="1"/>
          </p:cNvSpPr>
          <p:nvPr/>
        </p:nvSpPr>
        <p:spPr bwMode="auto">
          <a:xfrm>
            <a:off x="8369300" y="5954713"/>
            <a:ext cx="29206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omic Sans MS" pitchFamily="66" charset="0"/>
              </a:rPr>
              <a:t>n</a:t>
            </a:r>
          </a:p>
        </p:txBody>
      </p:sp>
      <p:sp>
        <p:nvSpPr>
          <p:cNvPr id="90140" name="Oval 28"/>
          <p:cNvSpPr>
            <a:spLocks noChangeArrowheads="1"/>
          </p:cNvSpPr>
          <p:nvPr/>
        </p:nvSpPr>
        <p:spPr bwMode="auto">
          <a:xfrm>
            <a:off x="6804025" y="908050"/>
            <a:ext cx="1008063" cy="1008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4" name="Rectangle 32"/>
          <p:cNvSpPr>
            <a:spLocks noChangeArrowheads="1"/>
          </p:cNvSpPr>
          <p:nvPr/>
        </p:nvSpPr>
        <p:spPr bwMode="auto">
          <a:xfrm>
            <a:off x="6892925" y="1266825"/>
            <a:ext cx="2524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90145" name="Rectangle 33"/>
          <p:cNvSpPr>
            <a:spLocks noChangeArrowheads="1"/>
          </p:cNvSpPr>
          <p:nvPr/>
        </p:nvSpPr>
        <p:spPr bwMode="auto">
          <a:xfrm>
            <a:off x="6948488" y="4437063"/>
            <a:ext cx="2857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90146" name="Rectangle 34"/>
          <p:cNvSpPr>
            <a:spLocks noChangeArrowheads="1"/>
          </p:cNvSpPr>
          <p:nvPr/>
        </p:nvSpPr>
        <p:spPr bwMode="auto">
          <a:xfrm>
            <a:off x="7527925" y="1266825"/>
            <a:ext cx="2778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2</a:t>
            </a:r>
          </a:p>
        </p:txBody>
      </p:sp>
      <p:sp>
        <p:nvSpPr>
          <p:cNvPr id="90147" name="Rectangle 35"/>
          <p:cNvSpPr>
            <a:spLocks noChangeArrowheads="1"/>
          </p:cNvSpPr>
          <p:nvPr/>
        </p:nvSpPr>
        <p:spPr bwMode="auto">
          <a:xfrm>
            <a:off x="7602538" y="4435475"/>
            <a:ext cx="2778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0150" name="Oval 38"/>
          <p:cNvSpPr>
            <a:spLocks noChangeArrowheads="1"/>
          </p:cNvSpPr>
          <p:nvPr/>
        </p:nvSpPr>
        <p:spPr bwMode="auto">
          <a:xfrm>
            <a:off x="6661150" y="2203450"/>
            <a:ext cx="1439863" cy="1296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Oval 39"/>
          <p:cNvSpPr>
            <a:spLocks noChangeArrowheads="1"/>
          </p:cNvSpPr>
          <p:nvPr/>
        </p:nvSpPr>
        <p:spPr bwMode="auto">
          <a:xfrm>
            <a:off x="6877050" y="2346325"/>
            <a:ext cx="1008063" cy="1008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Rectangle 40"/>
          <p:cNvSpPr>
            <a:spLocks noChangeArrowheads="1"/>
          </p:cNvSpPr>
          <p:nvPr/>
        </p:nvSpPr>
        <p:spPr bwMode="auto">
          <a:xfrm>
            <a:off x="8369300" y="2809875"/>
            <a:ext cx="29206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omic Sans MS" pitchFamily="66" charset="0"/>
              </a:rPr>
              <a:t>n</a:t>
            </a:r>
          </a:p>
        </p:txBody>
      </p:sp>
      <p:sp>
        <p:nvSpPr>
          <p:cNvPr id="90153" name="Rectangle 41"/>
          <p:cNvSpPr>
            <a:spLocks noChangeArrowheads="1"/>
          </p:cNvSpPr>
          <p:nvPr/>
        </p:nvSpPr>
        <p:spPr bwMode="auto">
          <a:xfrm>
            <a:off x="6977063" y="2786063"/>
            <a:ext cx="2524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90154" name="Rectangle 42"/>
          <p:cNvSpPr>
            <a:spLocks noChangeArrowheads="1"/>
          </p:cNvSpPr>
          <p:nvPr/>
        </p:nvSpPr>
        <p:spPr bwMode="auto">
          <a:xfrm>
            <a:off x="7602538" y="2786063"/>
            <a:ext cx="2778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2</a:t>
            </a:r>
          </a:p>
        </p:txBody>
      </p:sp>
      <p:sp>
        <p:nvSpPr>
          <p:cNvPr id="90155" name="Oval 43"/>
          <p:cNvSpPr>
            <a:spLocks noChangeArrowheads="1"/>
          </p:cNvSpPr>
          <p:nvPr/>
        </p:nvSpPr>
        <p:spPr bwMode="auto">
          <a:xfrm>
            <a:off x="6659563" y="5372100"/>
            <a:ext cx="1439862" cy="1296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Oval 44"/>
          <p:cNvSpPr>
            <a:spLocks noChangeArrowheads="1"/>
          </p:cNvSpPr>
          <p:nvPr/>
        </p:nvSpPr>
        <p:spPr bwMode="auto">
          <a:xfrm>
            <a:off x="6659563" y="3932238"/>
            <a:ext cx="1439862" cy="12969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57" name="Rectangle 45"/>
          <p:cNvSpPr>
            <a:spLocks noChangeArrowheads="1"/>
          </p:cNvSpPr>
          <p:nvPr/>
        </p:nvSpPr>
        <p:spPr bwMode="auto">
          <a:xfrm>
            <a:off x="8369300" y="4610100"/>
            <a:ext cx="29206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omic Sans MS" pitchFamily="66" charset="0"/>
              </a:rPr>
              <a:t>n</a:t>
            </a:r>
          </a:p>
        </p:txBody>
      </p:sp>
      <p:sp>
        <p:nvSpPr>
          <p:cNvPr id="90158" name="Rectangle 46"/>
          <p:cNvSpPr>
            <a:spLocks noChangeArrowheads="1"/>
          </p:cNvSpPr>
          <p:nvPr/>
        </p:nvSpPr>
        <p:spPr bwMode="auto">
          <a:xfrm>
            <a:off x="8369300" y="1370013"/>
            <a:ext cx="29206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omic Sans MS" pitchFamily="66" charset="0"/>
              </a:rPr>
              <a:t>n</a:t>
            </a:r>
          </a:p>
        </p:txBody>
      </p:sp>
      <p:sp>
        <p:nvSpPr>
          <p:cNvPr id="90159" name="Oval 47"/>
          <p:cNvSpPr>
            <a:spLocks noChangeArrowheads="1"/>
          </p:cNvSpPr>
          <p:nvPr/>
        </p:nvSpPr>
        <p:spPr bwMode="auto">
          <a:xfrm>
            <a:off x="6877050" y="5516563"/>
            <a:ext cx="1008063" cy="10080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0" name="Oval 48"/>
          <p:cNvSpPr>
            <a:spLocks noChangeArrowheads="1"/>
          </p:cNvSpPr>
          <p:nvPr/>
        </p:nvSpPr>
        <p:spPr bwMode="auto">
          <a:xfrm>
            <a:off x="6877050" y="4076700"/>
            <a:ext cx="1008063" cy="1008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Rectangle 49"/>
          <p:cNvSpPr>
            <a:spLocks noChangeArrowheads="1"/>
          </p:cNvSpPr>
          <p:nvPr/>
        </p:nvSpPr>
        <p:spPr bwMode="auto">
          <a:xfrm>
            <a:off x="7602538" y="5889625"/>
            <a:ext cx="2778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6892925" y="5889625"/>
            <a:ext cx="2524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90163" name="Freeform 51"/>
          <p:cNvSpPr>
            <a:spLocks/>
          </p:cNvSpPr>
          <p:nvPr/>
        </p:nvSpPr>
        <p:spPr bwMode="auto">
          <a:xfrm>
            <a:off x="7092950" y="1125538"/>
            <a:ext cx="144463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4" name="Freeform 52"/>
          <p:cNvSpPr>
            <a:spLocks/>
          </p:cNvSpPr>
          <p:nvPr/>
        </p:nvSpPr>
        <p:spPr bwMode="auto">
          <a:xfrm>
            <a:off x="7164388" y="2565400"/>
            <a:ext cx="144462" cy="576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5" name="Freeform 53"/>
          <p:cNvSpPr>
            <a:spLocks/>
          </p:cNvSpPr>
          <p:nvPr/>
        </p:nvSpPr>
        <p:spPr bwMode="auto">
          <a:xfrm>
            <a:off x="7164388" y="4292600"/>
            <a:ext cx="144462" cy="576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6" name="Freeform 54"/>
          <p:cNvSpPr>
            <a:spLocks/>
          </p:cNvSpPr>
          <p:nvPr/>
        </p:nvSpPr>
        <p:spPr bwMode="auto">
          <a:xfrm>
            <a:off x="7092950" y="5805488"/>
            <a:ext cx="144463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7" name="Freeform 55"/>
          <p:cNvSpPr>
            <a:spLocks/>
          </p:cNvSpPr>
          <p:nvPr/>
        </p:nvSpPr>
        <p:spPr bwMode="auto">
          <a:xfrm flipH="1">
            <a:off x="7380288" y="1341438"/>
            <a:ext cx="71437" cy="287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8" name="Freeform 56"/>
          <p:cNvSpPr>
            <a:spLocks/>
          </p:cNvSpPr>
          <p:nvPr/>
        </p:nvSpPr>
        <p:spPr bwMode="auto">
          <a:xfrm flipH="1">
            <a:off x="7524750" y="2781300"/>
            <a:ext cx="71438" cy="287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9" name="Freeform 57"/>
          <p:cNvSpPr>
            <a:spLocks/>
          </p:cNvSpPr>
          <p:nvPr/>
        </p:nvSpPr>
        <p:spPr bwMode="auto">
          <a:xfrm flipH="1">
            <a:off x="7524750" y="4437063"/>
            <a:ext cx="71438" cy="287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70" name="Freeform 58"/>
          <p:cNvSpPr>
            <a:spLocks/>
          </p:cNvSpPr>
          <p:nvPr/>
        </p:nvSpPr>
        <p:spPr bwMode="auto">
          <a:xfrm flipH="1">
            <a:off x="7524750" y="5949950"/>
            <a:ext cx="71438" cy="287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67"/>
              </a:cxn>
              <a:cxn ang="0">
                <a:pos x="102" y="230"/>
              </a:cxn>
              <a:cxn ang="0">
                <a:pos x="82" y="250"/>
              </a:cxn>
              <a:cxn ang="0">
                <a:pos x="54" y="291"/>
              </a:cxn>
              <a:cxn ang="0">
                <a:pos x="41" y="311"/>
              </a:cxn>
              <a:cxn ang="0">
                <a:pos x="75" y="433"/>
              </a:cxn>
              <a:cxn ang="0">
                <a:pos x="109" y="494"/>
              </a:cxn>
              <a:cxn ang="0">
                <a:pos x="88" y="609"/>
              </a:cxn>
              <a:cxn ang="0">
                <a:pos x="68" y="684"/>
              </a:cxn>
            </a:cxnLst>
            <a:rect l="0" t="0" r="r" b="b"/>
            <a:pathLst>
              <a:path w="131" h="684">
                <a:moveTo>
                  <a:pt x="0" y="0"/>
                </a:moveTo>
                <a:cubicBezTo>
                  <a:pt x="37" y="10"/>
                  <a:pt x="63" y="46"/>
                  <a:pt x="95" y="67"/>
                </a:cubicBezTo>
                <a:cubicBezTo>
                  <a:pt x="123" y="109"/>
                  <a:pt x="131" y="186"/>
                  <a:pt x="102" y="230"/>
                </a:cubicBezTo>
                <a:cubicBezTo>
                  <a:pt x="97" y="238"/>
                  <a:pt x="88" y="243"/>
                  <a:pt x="82" y="250"/>
                </a:cubicBezTo>
                <a:cubicBezTo>
                  <a:pt x="72" y="263"/>
                  <a:pt x="63" y="277"/>
                  <a:pt x="54" y="291"/>
                </a:cubicBezTo>
                <a:cubicBezTo>
                  <a:pt x="50" y="298"/>
                  <a:pt x="41" y="311"/>
                  <a:pt x="41" y="311"/>
                </a:cubicBezTo>
                <a:cubicBezTo>
                  <a:pt x="47" y="372"/>
                  <a:pt x="44" y="389"/>
                  <a:pt x="75" y="433"/>
                </a:cubicBezTo>
                <a:cubicBezTo>
                  <a:pt x="82" y="455"/>
                  <a:pt x="109" y="494"/>
                  <a:pt x="109" y="494"/>
                </a:cubicBezTo>
                <a:cubicBezTo>
                  <a:pt x="121" y="536"/>
                  <a:pt x="112" y="574"/>
                  <a:pt x="88" y="609"/>
                </a:cubicBezTo>
                <a:cubicBezTo>
                  <a:pt x="81" y="634"/>
                  <a:pt x="68" y="657"/>
                  <a:pt x="68" y="684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74" name="Rectangle 62"/>
          <p:cNvSpPr>
            <a:spLocks noChangeArrowheads="1"/>
          </p:cNvSpPr>
          <p:nvPr/>
        </p:nvSpPr>
        <p:spPr bwMode="auto">
          <a:xfrm>
            <a:off x="3733800" y="2443163"/>
            <a:ext cx="445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n</a:t>
            </a:r>
          </a:p>
        </p:txBody>
      </p:sp>
      <p:sp>
        <p:nvSpPr>
          <p:cNvPr id="90175" name="Rectangle 63"/>
          <p:cNvSpPr>
            <a:spLocks noChangeArrowheads="1"/>
          </p:cNvSpPr>
          <p:nvPr/>
        </p:nvSpPr>
        <p:spPr bwMode="auto">
          <a:xfrm>
            <a:off x="3810000" y="3738563"/>
            <a:ext cx="445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815851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98080" cy="1143000"/>
          </a:xfrm>
        </p:spPr>
        <p:txBody>
          <a:bodyPr>
            <a:normAutofit/>
          </a:bodyPr>
          <a:lstStyle/>
          <a:p>
            <a:r>
              <a:rPr lang="sr-Latn-RS" sz="2800" u="sng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Značaj mejoze</a:t>
            </a:r>
            <a:endParaRPr lang="en-US" sz="2800" u="sng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98080" cy="5105400"/>
          </a:xfrm>
        </p:spPr>
        <p:txBody>
          <a:bodyPr>
            <a:noAutofit/>
          </a:bodyPr>
          <a:lstStyle/>
          <a:p>
            <a:pPr algn="just"/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Završna 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faza gametogeneze 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u kojoj nastaju zrele polne ćelije – gamete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marL="82296" indent="0" algn="just">
              <a:buNone/>
            </a:pP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Putem mejoze diploidan broj 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hromozoma (2n) 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se redukuje na 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haploidan (n), 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što obezbeđuje stalan broj hromozoma karakterističan za vrstu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82296" indent="0" algn="just">
              <a:buNone/>
            </a:pP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Crossing-over u profazi 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Mejoze 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I obezbeđuje genetičku raznovrsnost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297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543800" cy="4191000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 err="1" smtClean="0">
                <a:solidFill>
                  <a:srgbClr val="002060"/>
                </a:solidFill>
                <a:cs typeface="Times New Roman" pitchFamily="18" charset="0"/>
              </a:rPr>
              <a:t>S</a:t>
            </a:r>
            <a:r>
              <a:rPr lang="en-US" sz="2400" dirty="0" err="1" smtClean="0">
                <a:solidFill>
                  <a:srgbClr val="002060"/>
                </a:solidFill>
                <a:cs typeface="Times New Roman" pitchFamily="18" charset="0"/>
              </a:rPr>
              <a:t>lučajnim</a:t>
            </a: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rastavljanjem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homologih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hromozoma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u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anafazi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sr-Latn-RS" sz="2400" dirty="0" err="1">
                <a:solidFill>
                  <a:srgbClr val="002060"/>
                </a:solidFill>
                <a:cs typeface="Times New Roman" pitchFamily="18" charset="0"/>
              </a:rPr>
              <a:t>m</a:t>
            </a:r>
            <a:r>
              <a:rPr lang="en-US" sz="2400" dirty="0" err="1" smtClean="0">
                <a:solidFill>
                  <a:srgbClr val="002060"/>
                </a:solidFill>
                <a:cs typeface="Times New Roman" pitchFamily="18" charset="0"/>
              </a:rPr>
              <a:t>ejoze</a:t>
            </a: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 I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, obezbeđuje se genetička raznovrsnost gameta.</a:t>
            </a:r>
          </a:p>
          <a:p>
            <a:pPr marL="0" indent="0" algn="just">
              <a:buNone/>
            </a:pP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cs typeface="Times New Roman" pitchFamily="18" charset="0"/>
              </a:rPr>
              <a:t>Tako</a:t>
            </a: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broj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mogućih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kombinacija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23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hromozoma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u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gametima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čoveka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iznosi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2²³ ≈ 8 000 000,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što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znači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čovek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može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da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obrazuje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8 000 000 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genetički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različitih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polnih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ćelija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r-Latn-CS" sz="2400" dirty="0">
                <a:solidFill>
                  <a:srgbClr val="002060"/>
                </a:solidFill>
              </a:rPr>
              <a:t> 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913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06997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sr-Latn-R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ametogeneza </a:t>
            </a:r>
            <a:endParaRPr lang="en-US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685800"/>
          </a:xfrm>
          <a:noFill/>
          <a:ln>
            <a:noFill/>
          </a:ln>
        </p:spPr>
        <p:txBody>
          <a:bodyPr/>
          <a:lstStyle/>
          <a:p>
            <a:r>
              <a:rPr lang="sr-Latn-R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stvaranje polnih ćelija-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15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610600" cy="6096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sr-Latn-RS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u="sng" dirty="0" smtClean="0">
                <a:solidFill>
                  <a:srgbClr val="002060"/>
                </a:solidFill>
              </a:rPr>
              <a:t>G </a:t>
            </a:r>
            <a:r>
              <a:rPr lang="en-US" sz="2400" u="sng" dirty="0">
                <a:solidFill>
                  <a:srgbClr val="002060"/>
                </a:solidFill>
              </a:rPr>
              <a:t>A M E T O G E N E Z </a:t>
            </a:r>
            <a:r>
              <a:rPr lang="en-US" sz="2400" u="sng" dirty="0" smtClean="0">
                <a:solidFill>
                  <a:srgbClr val="002060"/>
                </a:solidFill>
              </a:rPr>
              <a:t>A</a:t>
            </a:r>
            <a:endParaRPr lang="sr-Latn-RS" sz="2400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je </a:t>
            </a:r>
            <a:r>
              <a:rPr lang="en-US" sz="2400" dirty="0" err="1">
                <a:solidFill>
                  <a:srgbClr val="002060"/>
                </a:solidFill>
              </a:rPr>
              <a:t>proces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formiranja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zrelih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funkcionalnih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polnih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ćelija</a:t>
            </a:r>
            <a:r>
              <a:rPr lang="sr-Latn-R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– </a:t>
            </a:r>
            <a:r>
              <a:rPr lang="sr-Latn-RS" sz="2400" b="1" dirty="0" smtClean="0">
                <a:solidFill>
                  <a:srgbClr val="002060"/>
                </a:solidFill>
              </a:rPr>
              <a:t>gameta,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sr-Latn-RS" sz="2400" dirty="0" err="1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dirty="0" err="1">
                <a:solidFill>
                  <a:srgbClr val="002060"/>
                </a:solidFill>
              </a:rPr>
              <a:t>odvija</a:t>
            </a:r>
            <a:r>
              <a:rPr lang="en-US" sz="2400" dirty="0">
                <a:solidFill>
                  <a:srgbClr val="002060"/>
                </a:solidFill>
              </a:rPr>
              <a:t> se u </a:t>
            </a:r>
            <a:r>
              <a:rPr lang="en-US" sz="2400" dirty="0" err="1">
                <a:solidFill>
                  <a:srgbClr val="002060"/>
                </a:solidFill>
              </a:rPr>
              <a:t>polnim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sr-Latn-RS" sz="2400" dirty="0" err="1" smtClean="0">
                <a:solidFill>
                  <a:srgbClr val="002060"/>
                </a:solidFill>
              </a:rPr>
              <a:t>ž</a:t>
            </a:r>
            <a:r>
              <a:rPr lang="en-US" sz="2400" dirty="0" err="1" smtClean="0">
                <a:solidFill>
                  <a:srgbClr val="002060"/>
                </a:solidFill>
              </a:rPr>
              <a:t>lezdama</a:t>
            </a:r>
            <a:r>
              <a:rPr lang="en-US" sz="2400" dirty="0" smtClean="0">
                <a:solidFill>
                  <a:srgbClr val="002060"/>
                </a:solidFill>
              </a:rPr>
              <a:t> – </a:t>
            </a:r>
            <a:r>
              <a:rPr lang="en-US" sz="2400" b="1" dirty="0" err="1" smtClean="0">
                <a:solidFill>
                  <a:srgbClr val="002060"/>
                </a:solidFill>
              </a:rPr>
              <a:t>gonadama</a:t>
            </a:r>
            <a:r>
              <a:rPr lang="sr-Latn-RS" sz="2400" b="1" dirty="0" smtClean="0">
                <a:solidFill>
                  <a:srgbClr val="002060"/>
                </a:solidFill>
              </a:rPr>
              <a:t>.</a:t>
            </a:r>
            <a:endParaRPr lang="sr-Latn-RS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r-Latn-RS" sz="2400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Latn-RS" sz="2400" dirty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</a:rPr>
              <a:t>ma </a:t>
            </a:r>
            <a:r>
              <a:rPr lang="en-US" sz="2400" dirty="0">
                <a:solidFill>
                  <a:srgbClr val="002060"/>
                </a:solidFill>
              </a:rPr>
              <a:t>tri faze :</a:t>
            </a:r>
          </a:p>
          <a:p>
            <a:pPr marL="0" indent="0">
              <a:buNone/>
            </a:pPr>
            <a:r>
              <a:rPr lang="sr-Latn-RS" sz="2400" b="1" dirty="0" smtClean="0">
                <a:solidFill>
                  <a:srgbClr val="002060"/>
                </a:solidFill>
              </a:rPr>
              <a:t>                                           1. faza razmnožavanja 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</a:rPr>
              <a:t>mitoza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sr-Latn-R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Latn-RS" sz="2400" b="1" dirty="0" smtClean="0">
                <a:solidFill>
                  <a:srgbClr val="002060"/>
                </a:solidFill>
              </a:rPr>
              <a:t>                                           2. faza rasta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Latn-RS" sz="2400" b="1" dirty="0" smtClean="0">
                <a:solidFill>
                  <a:srgbClr val="002060"/>
                </a:solidFill>
              </a:rPr>
              <a:t>                                           3. faza sazrevanja 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</a:rPr>
              <a:t>mejoza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en-US" sz="2400" dirty="0" err="1">
                <a:solidFill>
                  <a:srgbClr val="002060"/>
                </a:solidFill>
              </a:rPr>
              <a:t>i</a:t>
            </a:r>
            <a:r>
              <a:rPr lang="en-US" sz="2400" dirty="0">
                <a:solidFill>
                  <a:srgbClr val="002060"/>
                </a:solidFill>
              </a:rPr>
              <a:t> II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sr-Latn-R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Latn-RS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Latn-RS" sz="2400" u="sng" dirty="0" smtClean="0">
                <a:solidFill>
                  <a:srgbClr val="002060"/>
                </a:solidFill>
              </a:rPr>
              <a:t>Nakon gametogeneze nastaju ćelije koje su:</a:t>
            </a:r>
          </a:p>
          <a:p>
            <a:pPr algn="ctr"/>
            <a:r>
              <a:rPr lang="sr-Latn-RS" sz="2400" dirty="0">
                <a:solidFill>
                  <a:srgbClr val="002060"/>
                </a:solidFill>
              </a:rPr>
              <a:t>h</a:t>
            </a:r>
            <a:r>
              <a:rPr lang="sr-Latn-RS" sz="2400" dirty="0" smtClean="0">
                <a:solidFill>
                  <a:srgbClr val="002060"/>
                </a:solidFill>
              </a:rPr>
              <a:t>aploidne (n=23),</a:t>
            </a:r>
          </a:p>
          <a:p>
            <a:pPr algn="ctr"/>
            <a:r>
              <a:rPr lang="sr-Latn-RS" sz="2400" dirty="0">
                <a:solidFill>
                  <a:srgbClr val="002060"/>
                </a:solidFill>
              </a:rPr>
              <a:t>i</a:t>
            </a:r>
            <a:r>
              <a:rPr lang="sr-Latn-RS" sz="2400" dirty="0" smtClean="0">
                <a:solidFill>
                  <a:srgbClr val="002060"/>
                </a:solidFill>
              </a:rPr>
              <a:t>maju jedinstvenu kombinaciju genetičkog materijala,</a:t>
            </a:r>
          </a:p>
          <a:p>
            <a:pPr algn="ctr"/>
            <a:r>
              <a:rPr lang="sr-Latn-RS" sz="2400" dirty="0">
                <a:solidFill>
                  <a:srgbClr val="002060"/>
                </a:solidFill>
              </a:rPr>
              <a:t>v</a:t>
            </a:r>
            <a:r>
              <a:rPr lang="sr-Latn-RS" sz="2400" dirty="0" smtClean="0">
                <a:solidFill>
                  <a:srgbClr val="002060"/>
                </a:solidFill>
              </a:rPr>
              <a:t>isokodiferencirane i specijalizovane.</a:t>
            </a:r>
          </a:p>
          <a:p>
            <a:pPr algn="ctr">
              <a:buFontTx/>
              <a:buChar char="-"/>
            </a:pPr>
            <a:endParaRPr lang="sr-Latn-RS" sz="2400" dirty="0" smtClean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670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+mn-lt"/>
              </a:rPr>
              <a:t>K</a:t>
            </a:r>
            <a:r>
              <a:rPr lang="sr-Latn-RS" sz="2000" dirty="0" smtClean="0">
                <a:latin typeface="+mn-lt"/>
              </a:rPr>
              <a:t>ako se definiše gametogeneza?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143000"/>
            <a:ext cx="8229600" cy="2590800"/>
          </a:xfrm>
          <a:noFill/>
          <a:ln w="19050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G</a:t>
            </a:r>
            <a:r>
              <a:rPr lang="sr-Latn-RS" sz="2400" dirty="0" smtClean="0">
                <a:solidFill>
                  <a:srgbClr val="7030A0"/>
                </a:solidFill>
              </a:rPr>
              <a:t>ametogeneza je proces u kome iz primordijalnih germinativnih ćelija </a:t>
            </a:r>
          </a:p>
          <a:p>
            <a:pPr algn="ctr">
              <a:buNone/>
            </a:pPr>
            <a:r>
              <a:rPr lang="sr-Latn-RS" sz="2400" dirty="0" smtClean="0">
                <a:solidFill>
                  <a:srgbClr val="7030A0"/>
                </a:solidFill>
              </a:rPr>
              <a:t>nastaju specijalizovane polne ćelije – GAMETE, kroz 3 faze: </a:t>
            </a:r>
          </a:p>
          <a:p>
            <a:pPr algn="ctr">
              <a:buNone/>
            </a:pPr>
            <a:endParaRPr lang="sr-Latn-RS" sz="2400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sr-Latn-RS" sz="2400" dirty="0" smtClean="0">
                <a:solidFill>
                  <a:srgbClr val="7030A0"/>
                </a:solidFill>
              </a:rPr>
              <a:t>RAZMNOŽAVANJA (mitoza)</a:t>
            </a:r>
          </a:p>
          <a:p>
            <a:pPr marL="0" indent="0">
              <a:buNone/>
            </a:pPr>
            <a:endParaRPr lang="sr-Latn-RS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r-Latn-RS" sz="2400" dirty="0" smtClean="0">
                <a:solidFill>
                  <a:srgbClr val="7030A0"/>
                </a:solidFill>
              </a:rPr>
              <a:t>2.     RASTA (akumulacija hranljivih matrija, replikacija DNK) </a:t>
            </a:r>
            <a:endParaRPr lang="sr-Latn-RS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r-Latn-RS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r-Latn-RS" sz="2400" dirty="0" smtClean="0">
                <a:solidFill>
                  <a:srgbClr val="7030A0"/>
                </a:solidFill>
              </a:rPr>
              <a:t>3.     SAZREVANJA (mejoza I i mejoza II)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267200"/>
            <a:ext cx="57479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/>
              <a:t>G</a:t>
            </a:r>
            <a:r>
              <a:rPr lang="sr-Latn-RS" sz="2000" dirty="0" smtClean="0"/>
              <a:t>ametogeneza kod žena je</a:t>
            </a:r>
            <a:r>
              <a:rPr lang="sr-Latn-RS" sz="2000" b="1" dirty="0" smtClean="0"/>
              <a:t> </a:t>
            </a:r>
            <a:r>
              <a:rPr lang="sr-Latn-RS" sz="2000" dirty="0" smtClean="0">
                <a:solidFill>
                  <a:srgbClr val="C00000"/>
                </a:solidFill>
              </a:rPr>
              <a:t>OOGENEZA.</a:t>
            </a:r>
            <a:endParaRPr lang="sr-Latn-RS" sz="2000" dirty="0" smtClean="0"/>
          </a:p>
          <a:p>
            <a:endParaRPr lang="sr-Latn-RS" sz="2000" b="1" dirty="0" smtClean="0"/>
          </a:p>
          <a:p>
            <a:pPr>
              <a:buFont typeface="Arial" pitchFamily="34" charset="0"/>
              <a:buChar char="•"/>
            </a:pPr>
            <a:r>
              <a:rPr lang="sr-Latn-RS" sz="2000" b="1" dirty="0" smtClean="0"/>
              <a:t> </a:t>
            </a:r>
            <a:r>
              <a:rPr lang="en-US" sz="2000" dirty="0" smtClean="0"/>
              <a:t>G</a:t>
            </a:r>
            <a:r>
              <a:rPr lang="sr-Latn-RS" sz="2000" dirty="0" smtClean="0"/>
              <a:t>ametogeneza kod muškarca je </a:t>
            </a:r>
            <a:r>
              <a:rPr lang="sr-Latn-RS" sz="2000" dirty="0" smtClean="0">
                <a:solidFill>
                  <a:srgbClr val="0070C0"/>
                </a:solidFill>
              </a:rPr>
              <a:t>SPERMATOGENEZA.</a:t>
            </a:r>
            <a:endParaRPr lang="en-US" sz="2000" dirty="0"/>
          </a:p>
        </p:txBody>
      </p:sp>
    </p:spTree>
  </p:cSld>
  <p:clrMapOvr>
    <a:masterClrMapping/>
  </p:clrMapOvr>
  <p:transition spd="slow" advTm="6186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3148" y="1857756"/>
            <a:ext cx="297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2955036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100" y="790956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1196036"/>
            <a:ext cx="411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u="sng" dirty="0" err="1" smtClean="0">
                <a:latin typeface="Calibri" pitchFamily="34" charset="0"/>
                <a:cs typeface="Calibri" pitchFamily="34" charset="0"/>
              </a:rPr>
              <a:t>Indiferentna</a:t>
            </a: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sng" dirty="0" err="1" smtClean="0">
                <a:latin typeface="Calibri" pitchFamily="34" charset="0"/>
                <a:cs typeface="Calibri" pitchFamily="34" charset="0"/>
              </a:rPr>
              <a:t>gonada</a:t>
            </a: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 (kod oba pola)</a:t>
            </a:r>
            <a:r>
              <a:rPr lang="en-US" sz="2000" u="sng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- p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rimarne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seksualne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trake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KORA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(daće jajnik)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MEDULA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(daće testis)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942588"/>
            <a:ext cx="8458200" cy="25389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RS" sz="2000" u="sng" noProof="0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kumimoji="0" lang="sr-Latn-RS" sz="20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onada (testis ili ovarijum):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se formira iz </a:t>
            </a: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mezoderma</a:t>
            </a:r>
            <a:r>
              <a:rPr lang="sr-Latn-R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kumimoji="0" lang="sr-Latn-RS" sz="2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do 6. nedelje embriogeneze mezodermalni nabor naseljavaju </a:t>
            </a: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primordijalne germinativne </a:t>
            </a:r>
            <a:r>
              <a:rPr lang="sr-Latn-RS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ćelije </a:t>
            </a:r>
            <a:r>
              <a:rPr lang="sr-Latn-RS" sz="2000" b="1" dirty="0">
                <a:latin typeface="Calibri" pitchFamily="34" charset="0"/>
                <a:cs typeface="Calibri" pitchFamily="34" charset="0"/>
              </a:rPr>
              <a:t>(</a:t>
            </a: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stem ćelije za polne</a:t>
            </a:r>
            <a:r>
              <a:rPr kumimoji="0" lang="sr-Latn-R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ćelije</a:t>
            </a: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).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sr-Latn-RS" sz="2000" noProof="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rimordijalne germinativne ćelije se formiraju </a:t>
            </a:r>
            <a:r>
              <a:rPr lang="sr-Latn-R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sr-Latn-RS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endodermu žumančane </a:t>
            </a:r>
            <a:r>
              <a:rPr lang="sr-Latn-R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(vitelusne) kese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i daće </a:t>
            </a:r>
            <a:r>
              <a:rPr lang="sr-Latn-R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GONIJE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(spermatogonije i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oogonije) tj. ćelije koje ulaze u gametogenezu.</a:t>
            </a:r>
            <a:endParaRPr kumimoji="0" lang="sr-Latn-R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R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0"/>
            <a:ext cx="5943600" cy="743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sr-Latn-R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ormiranje gonada u muškom i ženskom polu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20699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95400" y="476806"/>
            <a:ext cx="198658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Spermatogeneza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476806"/>
            <a:ext cx="2362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</a:t>
            </a:r>
            <a:r>
              <a:rPr lang="sr-Latn-RS" dirty="0" smtClean="0"/>
              <a:t>ogeneza </a:t>
            </a:r>
            <a:endParaRPr lang="en-US" dirty="0"/>
          </a:p>
        </p:txBody>
      </p:sp>
    </p:spTree>
  </p:cSld>
  <p:clrMapOvr>
    <a:masterClrMapping/>
  </p:clrMapOvr>
  <p:transition spd="slow" advTm="35360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225" y="0"/>
            <a:ext cx="8991600" cy="6100916"/>
          </a:xfrm>
        </p:spPr>
        <p:txBody>
          <a:bodyPr lIns="91440" tIns="45720" rIns="91440" bIns="45720">
            <a:normAutofit/>
          </a:bodyPr>
          <a:lstStyle/>
          <a:p>
            <a:pPr lvl="0" algn="ctr" hangingPunct="1">
              <a:buNone/>
            </a:pPr>
            <a:endParaRPr lang="sr-Latn-RS" sz="2800" u="sng" dirty="0" smtClean="0">
              <a:latin typeface="+mj-lt"/>
            </a:endParaRPr>
          </a:p>
          <a:p>
            <a:pPr lvl="0" algn="ctr" hangingPunct="1">
              <a:buNone/>
            </a:pPr>
            <a:r>
              <a:rPr lang="en-US" sz="2800" u="sng" dirty="0" smtClean="0">
                <a:latin typeface="+mj-lt"/>
              </a:rPr>
              <a:t>S</a:t>
            </a:r>
            <a:r>
              <a:rPr lang="sr-Latn-RS" sz="2800" u="sng" dirty="0" smtClean="0">
                <a:latin typeface="+mj-lt"/>
              </a:rPr>
              <a:t>permatogeneza  </a:t>
            </a:r>
          </a:p>
          <a:p>
            <a:pPr marL="0" indent="0">
              <a:buNone/>
            </a:pPr>
            <a:endParaRPr lang="sr-Latn-RS" sz="2000" dirty="0" smtClean="0">
              <a:latin typeface="+mj-lt"/>
            </a:endParaRPr>
          </a:p>
          <a:p>
            <a:pPr marL="0" indent="0">
              <a:buNone/>
            </a:pPr>
            <a:endParaRPr lang="sr-Latn-RS" sz="20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S</a:t>
            </a:r>
            <a:r>
              <a:rPr lang="sr-Latn-RS" sz="2000" dirty="0" smtClean="0">
                <a:solidFill>
                  <a:srgbClr val="0070C0"/>
                </a:solidFill>
                <a:latin typeface="+mj-lt"/>
              </a:rPr>
              <a:t>permatogeneza se o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dvija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u 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seminifernim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kanali</a:t>
            </a:r>
            <a:r>
              <a:rPr lang="x-none" sz="2000" dirty="0" smtClean="0">
                <a:solidFill>
                  <a:srgbClr val="0070C0"/>
                </a:solidFill>
                <a:latin typeface="+mj-lt"/>
              </a:rPr>
              <a:t>ć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ima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sr-Latn-RS" sz="2000" dirty="0" smtClean="0">
                <a:solidFill>
                  <a:srgbClr val="0070C0"/>
                </a:solidFill>
                <a:latin typeface="+mj-lt"/>
              </a:rPr>
              <a:t>TESTISA.</a:t>
            </a:r>
          </a:p>
          <a:p>
            <a:pPr>
              <a:buNone/>
            </a:pPr>
            <a:endParaRPr lang="en-US" sz="2000" dirty="0">
              <a:latin typeface="+mj-lt"/>
            </a:endParaRPr>
          </a:p>
          <a:p>
            <a:pPr marL="0" lvl="0" indent="0" algn="just" hangingPunct="1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>
                <a:latin typeface="+mj-lt"/>
              </a:rPr>
              <a:t> </a:t>
            </a:r>
            <a:r>
              <a:rPr lang="sr-Latn-RS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</a:t>
            </a:r>
            <a:r>
              <a:rPr lang="sr-Latn-RS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okom embrionalnog razvoja formiraju se spermatogonije. </a:t>
            </a:r>
          </a:p>
          <a:p>
            <a:pPr marL="0" lvl="0" indent="0" algn="just" hangingPunct="1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sr-Latn-RS" sz="2000" dirty="0" smtClean="0">
              <a:latin typeface="+mj-lt"/>
            </a:endParaRPr>
          </a:p>
          <a:p>
            <a:pPr marL="0" indent="0" algn="just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>
                <a:latin typeface="+mj-lt"/>
              </a:rPr>
              <a:t> </a:t>
            </a:r>
            <a:r>
              <a:rPr lang="sr-Latn-RS" sz="2000" dirty="0" smtClean="0">
                <a:solidFill>
                  <a:srgbClr val="7030A0"/>
                </a:solidFill>
                <a:latin typeface="+mj-lt"/>
              </a:rPr>
              <a:t>Zastoj u spermatogenezi:</a:t>
            </a:r>
          </a:p>
          <a:p>
            <a:pPr marL="0" indent="0" algn="just">
              <a:buFontTx/>
              <a:buChar char="-"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>
                <a:latin typeface="+mj-lt"/>
              </a:rPr>
              <a:t> spermatogonije obavijene Sertolijevim ćelijama miruju do </a:t>
            </a:r>
            <a:r>
              <a:rPr lang="sr-Latn-RS" sz="2000" dirty="0" smtClean="0">
                <a:solidFill>
                  <a:srgbClr val="00B050"/>
                </a:solidFill>
                <a:latin typeface="+mj-lt"/>
              </a:rPr>
              <a:t>puberteta</a:t>
            </a:r>
            <a:r>
              <a:rPr lang="sr-Latn-RS" sz="2000" dirty="0" smtClean="0">
                <a:latin typeface="+mj-lt"/>
              </a:rPr>
              <a:t>.</a:t>
            </a:r>
          </a:p>
          <a:p>
            <a:pPr marL="0" lvl="0" indent="0" algn="just" hangingPunct="1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sr-Latn-RS" sz="2000" dirty="0" smtClean="0">
              <a:latin typeface="+mj-lt"/>
            </a:endParaRPr>
          </a:p>
          <a:p>
            <a:pPr marL="0" lvl="0" indent="0" algn="just" hangingPunct="1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>
                <a:latin typeface="+mj-lt"/>
              </a:rPr>
              <a:t>  </a:t>
            </a:r>
            <a:r>
              <a:rPr lang="sr-Latn-RS" sz="2000" dirty="0" smtClean="0">
                <a:solidFill>
                  <a:srgbClr val="00B050"/>
                </a:solidFill>
                <a:latin typeface="+mj-lt"/>
              </a:rPr>
              <a:t>U PUBERTETU </a:t>
            </a:r>
            <a:r>
              <a:rPr lang="sr-Latn-RS" sz="2000" dirty="0" smtClean="0">
                <a:latin typeface="+mj-lt"/>
              </a:rPr>
              <a:t>otpočinje spermatogeneza i podrazumeva faze:</a:t>
            </a:r>
          </a:p>
          <a:p>
            <a:pPr marL="0" lv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>
                <a:latin typeface="+mj-lt"/>
              </a:rPr>
              <a:t>- razmnožavanja, rasta i sazrevanja, konstantno u ciklusima od po 72 dana.</a:t>
            </a:r>
          </a:p>
          <a:p>
            <a:pPr marL="0" lvl="0" indent="0" algn="just" hangingPunct="1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en-US" sz="2000" dirty="0">
              <a:latin typeface="+mj-lt"/>
            </a:endParaRPr>
          </a:p>
          <a:p>
            <a:pPr marL="0" lvl="0" indent="0" algn="just" hangingPunct="1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Na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kraju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spermatogeneze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od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+mj-lt"/>
              </a:rPr>
              <a:t>jedne </a:t>
            </a:r>
            <a:r>
              <a:rPr lang="x-none" sz="2000" dirty="0" smtClean="0">
                <a:solidFill>
                  <a:srgbClr val="002060"/>
                </a:solidFill>
                <a:latin typeface="+mj-lt"/>
              </a:rPr>
              <a:t>ć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elije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nastaju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4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funkcionalna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spermatozoida</a:t>
            </a:r>
            <a:r>
              <a:rPr lang="sr-Latn-RS" sz="2000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0" lvl="0" indent="0" algn="just" hangingPunct="1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en-US" dirty="0"/>
          </a:p>
          <a:p>
            <a:pPr lvl="0" algn="ctr" hangingPunct="1">
              <a:buNone/>
            </a:pPr>
            <a:endParaRPr lang="en-US" dirty="0"/>
          </a:p>
        </p:txBody>
      </p:sp>
    </p:spTree>
  </p:cSld>
  <p:clrMapOvr>
    <a:masterClrMapping/>
  </p:clrMapOvr>
  <p:transition spd="slow" advTm="57124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sr-Latn-R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MEJOZA I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4187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6982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2000" y="0"/>
            <a:ext cx="777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1525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user\Documents\spermiogeneza s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533400"/>
            <a:ext cx="4680520" cy="6324600"/>
          </a:xfrm>
        </p:spPr>
      </p:pic>
      <p:sp>
        <p:nvSpPr>
          <p:cNvPr id="4" name="Rectangle 3"/>
          <p:cNvSpPr/>
          <p:nvPr/>
        </p:nvSpPr>
        <p:spPr>
          <a:xfrm>
            <a:off x="5371053" y="879544"/>
            <a:ext cx="3657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 smtClean="0"/>
              <a:t>1. </a:t>
            </a:r>
            <a:r>
              <a:rPr lang="sr-Latn-RS" dirty="0" smtClean="0">
                <a:solidFill>
                  <a:srgbClr val="0070C0"/>
                </a:solidFill>
                <a:latin typeface="+mj-lt"/>
              </a:rPr>
              <a:t>Kondenzacija hromatina. </a:t>
            </a:r>
          </a:p>
          <a:p>
            <a:pPr>
              <a:buFont typeface="Arial" pitchFamily="34" charset="0"/>
              <a:buChar char="•"/>
            </a:pPr>
            <a:endParaRPr lang="sr-Latn-RS" dirty="0" smtClean="0">
              <a:latin typeface="+mj-lt"/>
            </a:endParaRPr>
          </a:p>
          <a:p>
            <a:r>
              <a:rPr lang="sr-Latn-RS" dirty="0" smtClean="0">
                <a:latin typeface="+mj-lt"/>
              </a:rPr>
              <a:t>2. </a:t>
            </a:r>
            <a:r>
              <a:rPr lang="sr-Latn-RS" dirty="0" smtClean="0">
                <a:solidFill>
                  <a:srgbClr val="0070C0"/>
                </a:solidFill>
                <a:latin typeface="+mj-lt"/>
              </a:rPr>
              <a:t>Formiranje akrozoma: </a:t>
            </a:r>
          </a:p>
          <a:p>
            <a:r>
              <a:rPr lang="sr-Latn-RS" dirty="0" smtClean="0">
                <a:latin typeface="+mj-lt"/>
              </a:rPr>
              <a:t>od Goldžijevog aparata nastaje akrozom</a:t>
            </a:r>
            <a:r>
              <a:rPr lang="sr-Latn-RS" b="1" dirty="0" smtClean="0">
                <a:latin typeface="+mj-lt"/>
              </a:rPr>
              <a:t> </a:t>
            </a:r>
            <a:r>
              <a:rPr lang="sr-Latn-RS" dirty="0" smtClean="0">
                <a:latin typeface="+mj-lt"/>
              </a:rPr>
              <a:t>ispunjen vezikulama sa hidrolitičkim enzimima (lizozom).</a:t>
            </a:r>
          </a:p>
          <a:p>
            <a:endParaRPr lang="sr-Latn-RS" dirty="0" smtClean="0">
              <a:latin typeface="+mj-lt"/>
            </a:endParaRPr>
          </a:p>
          <a:p>
            <a:r>
              <a:rPr lang="sr-Latn-RS" dirty="0" smtClean="0">
                <a:latin typeface="+mj-lt"/>
              </a:rPr>
              <a:t>3. </a:t>
            </a:r>
            <a:r>
              <a:rPr lang="sr-Latn-RS" dirty="0">
                <a:solidFill>
                  <a:srgbClr val="0070C0"/>
                </a:solidFill>
                <a:latin typeface="+mj-lt"/>
              </a:rPr>
              <a:t>F</a:t>
            </a:r>
            <a:r>
              <a:rPr lang="sr-Latn-RS" dirty="0" smtClean="0">
                <a:solidFill>
                  <a:srgbClr val="0070C0"/>
                </a:solidFill>
                <a:latin typeface="+mj-lt"/>
              </a:rPr>
              <a:t>ormiranje repa (bič):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latin typeface="+mj-lt"/>
              </a:rPr>
              <a:t>u vratnom delu je smešten par centriola, od kojih se pruža bič.</a:t>
            </a:r>
          </a:p>
          <a:p>
            <a:pPr marL="285750" indent="-285750">
              <a:buFontTx/>
              <a:buChar char="-"/>
            </a:pPr>
            <a:r>
              <a:rPr lang="sr-Latn-RS" dirty="0">
                <a:latin typeface="+mj-lt"/>
              </a:rPr>
              <a:t>m</a:t>
            </a:r>
            <a:r>
              <a:rPr lang="sr-Latn-RS" dirty="0" smtClean="0">
                <a:latin typeface="+mj-lt"/>
              </a:rPr>
              <a:t>itohondrije se grupišu u središnjem delu vrata i obezbeđuju energiju za funkciju repa - kretanje.</a:t>
            </a:r>
          </a:p>
          <a:p>
            <a:endParaRPr lang="sr-Latn-RS" dirty="0" smtClean="0">
              <a:latin typeface="+mj-lt"/>
            </a:endParaRPr>
          </a:p>
          <a:p>
            <a:r>
              <a:rPr lang="sr-Latn-RS" dirty="0" smtClean="0">
                <a:latin typeface="+mj-lt"/>
              </a:rPr>
              <a:t>4. </a:t>
            </a:r>
            <a:r>
              <a:rPr lang="sr-Latn-RS" dirty="0" smtClean="0">
                <a:solidFill>
                  <a:srgbClr val="0070C0"/>
                </a:solidFill>
                <a:latin typeface="+mj-lt"/>
              </a:rPr>
              <a:t>Odbacivanje viška citoplazme.</a:t>
            </a:r>
          </a:p>
          <a:p>
            <a:pPr>
              <a:buFont typeface="Arial" pitchFamily="34" charset="0"/>
              <a:buChar char="•"/>
            </a:pPr>
            <a:endParaRPr lang="sr-Latn-RS" dirty="0" smtClean="0">
              <a:latin typeface="+mj-lt"/>
            </a:endParaRPr>
          </a:p>
          <a:p>
            <a:endParaRPr lang="sr-Latn-R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sr-Latn-R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9832"/>
            <a:ext cx="9144000" cy="5432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2700" dirty="0" smtClean="0"/>
              <a:t>SPERMIOGENEZA</a:t>
            </a:r>
            <a:r>
              <a:rPr lang="sl-SI" sz="2800" dirty="0" smtClean="0"/>
              <a:t> - </a:t>
            </a:r>
            <a:r>
              <a:rPr lang="sr-Latn-RS" sz="2200" dirty="0" smtClean="0"/>
              <a:t>transformacija </a:t>
            </a:r>
            <a:r>
              <a:rPr lang="sr-Latn-RS" sz="2200" dirty="0"/>
              <a:t>spermatide do funkcionalnog </a:t>
            </a:r>
            <a:r>
              <a:rPr lang="sr-Latn-RS" sz="2200" dirty="0" smtClean="0"/>
              <a:t>spermatozoida.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414" y="5479849"/>
            <a:ext cx="3352800" cy="11820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50586" y="6490245"/>
            <a:ext cx="49904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rep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23453" y="6483743"/>
            <a:ext cx="6647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r-Latn-RS" dirty="0" smtClean="0"/>
              <a:t>glava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8649" y="6477192"/>
            <a:ext cx="54970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r-Latn-RS" dirty="0" smtClean="0"/>
              <a:t>vrat</a:t>
            </a:r>
            <a:endParaRPr lang="en-US" dirty="0"/>
          </a:p>
        </p:txBody>
      </p:sp>
    </p:spTree>
  </p:cSld>
  <p:clrMapOvr>
    <a:masterClrMapping/>
  </p:clrMapOvr>
  <p:transition spd="slow" advTm="103108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703676" cy="5364163"/>
          </a:xfrm>
        </p:spPr>
        <p:txBody>
          <a:bodyPr>
            <a:normAutofit/>
          </a:bodyPr>
          <a:lstStyle/>
          <a:p>
            <a:pPr algn="just"/>
            <a:endParaRPr lang="sr-Latn-RS" sz="2000" dirty="0" smtClean="0">
              <a:solidFill>
                <a:srgbClr val="002060"/>
              </a:solidFill>
            </a:endParaRP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</a:rPr>
              <a:t>Broj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spermatogonija</a:t>
            </a:r>
            <a:r>
              <a:rPr lang="en-US" sz="2000" dirty="0">
                <a:solidFill>
                  <a:srgbClr val="002060"/>
                </a:solidFill>
              </a:rPr>
              <a:t> se </a:t>
            </a:r>
            <a:r>
              <a:rPr lang="en-US" sz="2000" dirty="0" err="1">
                <a:solidFill>
                  <a:srgbClr val="002060"/>
                </a:solidFill>
              </a:rPr>
              <a:t>stalno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odr</a:t>
            </a:r>
            <a:r>
              <a:rPr lang="sr-Latn-RS" sz="2000" dirty="0" smtClean="0">
                <a:solidFill>
                  <a:srgbClr val="002060"/>
                </a:solidFill>
              </a:rPr>
              <a:t>ž</a:t>
            </a:r>
            <a:r>
              <a:rPr lang="en-US" sz="2000" dirty="0" smtClean="0">
                <a:solidFill>
                  <a:srgbClr val="002060"/>
                </a:solidFill>
              </a:rPr>
              <a:t>ava </a:t>
            </a:r>
            <a:r>
              <a:rPr lang="en-US" sz="2000" dirty="0" err="1">
                <a:solidFill>
                  <a:srgbClr val="002060"/>
                </a:solidFill>
              </a:rPr>
              <a:t>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istom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nivou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jer</a:t>
            </a:r>
            <a:r>
              <a:rPr lang="en-US" sz="2000" dirty="0">
                <a:solidFill>
                  <a:srgbClr val="002060"/>
                </a:solidFill>
              </a:rPr>
              <a:t> u </a:t>
            </a:r>
            <a:r>
              <a:rPr lang="en-US" sz="2000" dirty="0" err="1" smtClean="0">
                <a:solidFill>
                  <a:srgbClr val="002060"/>
                </a:solidFill>
              </a:rPr>
              <a:t>svakoj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mitotskoj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deobi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dirty="0" err="1">
                <a:solidFill>
                  <a:srgbClr val="002060"/>
                </a:solidFill>
              </a:rPr>
              <a:t>faza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razmno</a:t>
            </a:r>
            <a:r>
              <a:rPr lang="sr-Latn-RS" sz="2000" dirty="0" smtClean="0">
                <a:solidFill>
                  <a:srgbClr val="002060"/>
                </a:solidFill>
              </a:rPr>
              <a:t>ž</a:t>
            </a:r>
            <a:r>
              <a:rPr lang="en-US" sz="2000" dirty="0" err="1" smtClean="0">
                <a:solidFill>
                  <a:srgbClr val="002060"/>
                </a:solidFill>
              </a:rPr>
              <a:t>avanja</a:t>
            </a:r>
            <a:r>
              <a:rPr lang="en-US" sz="2000" dirty="0">
                <a:solidFill>
                  <a:srgbClr val="002060"/>
                </a:solidFill>
              </a:rPr>
              <a:t>) od </a:t>
            </a:r>
            <a:r>
              <a:rPr lang="en-US" sz="2000" dirty="0" err="1">
                <a:solidFill>
                  <a:srgbClr val="002060"/>
                </a:solidFill>
              </a:rPr>
              <a:t>jedne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spermatogonije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nastaju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dve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ćerke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ćelije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sr-Latn-RS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en-US" sz="2000" dirty="0" err="1">
                <a:solidFill>
                  <a:srgbClr val="002060"/>
                </a:solidFill>
              </a:rPr>
              <a:t>Jedna</a:t>
            </a:r>
            <a:r>
              <a:rPr lang="en-US" sz="2000" dirty="0">
                <a:solidFill>
                  <a:srgbClr val="002060"/>
                </a:solidFill>
              </a:rPr>
              <a:t> od </a:t>
            </a:r>
            <a:r>
              <a:rPr lang="en-US" sz="2000" dirty="0" err="1">
                <a:solidFill>
                  <a:srgbClr val="002060"/>
                </a:solidFill>
              </a:rPr>
              <a:t>njih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u</a:t>
            </a:r>
            <a:r>
              <a:rPr lang="sr-Latn-RS" sz="2000" dirty="0" smtClean="0">
                <a:solidFill>
                  <a:srgbClr val="002060"/>
                </a:solidFill>
              </a:rPr>
              <a:t>l</a:t>
            </a:r>
            <a:r>
              <a:rPr lang="en-US" sz="2000" dirty="0" err="1" smtClean="0">
                <a:solidFill>
                  <a:srgbClr val="002060"/>
                </a:solidFill>
              </a:rPr>
              <a:t>azi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u </a:t>
            </a:r>
            <a:r>
              <a:rPr lang="en-US" sz="2000" dirty="0" err="1">
                <a:solidFill>
                  <a:srgbClr val="002060"/>
                </a:solidFill>
              </a:rPr>
              <a:t>sledeće</a:t>
            </a:r>
            <a:r>
              <a:rPr lang="en-US" sz="2000" dirty="0">
                <a:solidFill>
                  <a:srgbClr val="002060"/>
                </a:solidFill>
              </a:rPr>
              <a:t> faze </a:t>
            </a:r>
            <a:r>
              <a:rPr lang="en-US" sz="2000" dirty="0" err="1">
                <a:solidFill>
                  <a:srgbClr val="002060"/>
                </a:solidFill>
              </a:rPr>
              <a:t>spermatogeneze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obezbedjuje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stvaranje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spermatozoida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sr-Latn-RS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Druga </a:t>
            </a:r>
            <a:r>
              <a:rPr lang="en-US" sz="2000" dirty="0" err="1">
                <a:solidFill>
                  <a:srgbClr val="002060"/>
                </a:solidFill>
              </a:rPr>
              <a:t>ćerka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ćelija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nastavlja</a:t>
            </a:r>
            <a:r>
              <a:rPr lang="en-US" sz="2000" dirty="0">
                <a:solidFill>
                  <a:srgbClr val="002060"/>
                </a:solidFill>
              </a:rPr>
              <a:t> da se deli </a:t>
            </a:r>
            <a:r>
              <a:rPr lang="en-US" sz="2000" dirty="0" err="1">
                <a:solidFill>
                  <a:srgbClr val="002060"/>
                </a:solidFill>
              </a:rPr>
              <a:t>mitozom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tj</a:t>
            </a:r>
            <a:r>
              <a:rPr lang="en-US" sz="2000" dirty="0">
                <a:solidFill>
                  <a:srgbClr val="002060"/>
                </a:solidFill>
              </a:rPr>
              <a:t>. da 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dalje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obavlja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ulogu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spermatogonije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274" y="1371600"/>
            <a:ext cx="3581400" cy="403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88" y="686355"/>
            <a:ext cx="5073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0070C0"/>
                </a:solidFill>
              </a:rPr>
              <a:t>Spermatogeneza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sr-Latn-RS" sz="2000" dirty="0" smtClean="0">
                <a:solidFill>
                  <a:srgbClr val="0070C0"/>
                </a:solidFill>
              </a:rPr>
              <a:t>traje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tokom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čitavog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života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762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 smtClean="0"/>
              <a:t>Regulacija</a:t>
            </a:r>
            <a:r>
              <a:rPr lang="en-US" sz="2400" dirty="0" smtClean="0"/>
              <a:t> </a:t>
            </a:r>
            <a:r>
              <a:rPr lang="en-US" sz="2400" dirty="0" err="1" smtClean="0"/>
              <a:t>spermatogeneze</a:t>
            </a:r>
            <a:r>
              <a:rPr lang="en-US" sz="2400" dirty="0" smtClean="0"/>
              <a:t> u </a:t>
            </a:r>
            <a:r>
              <a:rPr lang="en-US" sz="2400" dirty="0" err="1" smtClean="0"/>
              <a:t>pubertetu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HIPOTALAMO-HIPOFIZNO-GONADNA </a:t>
            </a:r>
            <a:r>
              <a:rPr lang="en-US" sz="2400" dirty="0" err="1" smtClean="0"/>
              <a:t>sprega</a:t>
            </a:r>
            <a:endParaRPr lang="en-US" sz="2400" dirty="0"/>
          </a:p>
        </p:txBody>
      </p:sp>
      <p:graphicFrame>
        <p:nvGraphicFramePr>
          <p:cNvPr id="77830" name="Object 6"/>
          <p:cNvGraphicFramePr>
            <a:graphicFrameLocks noGrp="1" noChangeAspect="1"/>
          </p:cNvGraphicFramePr>
          <p:nvPr>
            <p:ph type="dgm" idx="1"/>
          </p:nvPr>
        </p:nvGraphicFramePr>
        <p:xfrm>
          <a:off x="152400" y="1295400"/>
          <a:ext cx="5019675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MS Org Chart" r:id="rId3" imgW="4154805" imgH="3691890" progId="">
                  <p:embed followColorScheme="full"/>
                </p:oleObj>
              </mc:Choice>
              <mc:Fallback>
                <p:oleObj name="MS Org Chart" r:id="rId3" imgW="4154805" imgH="3691890" progId="">
                  <p:embed followColorScheme="full"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5019675" cy="446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1905000" y="1981200"/>
            <a:ext cx="484632" cy="381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905000" y="3048000"/>
            <a:ext cx="484632" cy="381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0" y="1371600"/>
            <a:ext cx="42672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en-US" b="1" dirty="0" smtClean="0"/>
              <a:t>HIPOTALAMUS </a:t>
            </a:r>
            <a:r>
              <a:rPr lang="en-US" b="1" dirty="0" err="1" smtClean="0"/>
              <a:t>osloba</a:t>
            </a:r>
            <a:r>
              <a:rPr lang="sr-Latn-RS" b="1" dirty="0" smtClean="0"/>
              <a:t>đ</a:t>
            </a:r>
            <a:r>
              <a:rPr lang="en-US" b="1" dirty="0" smtClean="0"/>
              <a:t>a </a:t>
            </a:r>
            <a:r>
              <a:rPr lang="en-US" b="1" dirty="0" err="1" smtClean="0"/>
              <a:t>rilizing</a:t>
            </a:r>
            <a:r>
              <a:rPr lang="en-US" b="1" dirty="0" smtClean="0"/>
              <a:t> </a:t>
            </a:r>
            <a:r>
              <a:rPr lang="en-US" b="1" dirty="0" err="1" smtClean="0"/>
              <a:t>faktore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sr-Latn-RS" b="1" dirty="0" smtClean="0"/>
              <a:t>:</a:t>
            </a:r>
            <a:r>
              <a:rPr lang="en-US" b="1" dirty="0" smtClean="0"/>
              <a:t> </a:t>
            </a:r>
            <a:r>
              <a:rPr lang="sr-Latn-RS" b="1" dirty="0" smtClean="0"/>
              <a:t>1. </a:t>
            </a:r>
            <a:r>
              <a:rPr lang="en-US" b="1" dirty="0" err="1" smtClean="0"/>
              <a:t>Luteiniziraju</a:t>
            </a:r>
            <a:r>
              <a:rPr lang="sr-Latn-RS" b="1" dirty="0" smtClean="0"/>
              <a:t>ć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hormon</a:t>
            </a:r>
            <a:r>
              <a:rPr lang="en-US" b="1" dirty="0" smtClean="0"/>
              <a:t> (LH)</a:t>
            </a:r>
            <a:r>
              <a:rPr lang="sr-Latn-RS" b="1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endParaRPr lang="sr-Latn-RS" b="1" dirty="0" smtClean="0"/>
          </a:p>
          <a:p>
            <a:pPr lvl="0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b="1" dirty="0" smtClean="0"/>
              <a:t>2. </a:t>
            </a:r>
            <a:r>
              <a:rPr lang="en-US" b="1" dirty="0" err="1" smtClean="0"/>
              <a:t>Folikulostimuliraju</a:t>
            </a:r>
            <a:r>
              <a:rPr lang="sr-Latn-RS" b="1" dirty="0" smtClean="0"/>
              <a:t>ć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hormon</a:t>
            </a:r>
            <a:r>
              <a:rPr lang="en-US" b="1" dirty="0" smtClean="0"/>
              <a:t> (FSH)</a:t>
            </a:r>
            <a:r>
              <a:rPr lang="sr-Latn-RS" b="1" dirty="0" smtClean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0" y="2514600"/>
            <a:ext cx="3588290" cy="369332"/>
          </a:xfrm>
          <a:prstGeom prst="rect">
            <a:avLst/>
          </a:prstGeom>
          <a:solidFill>
            <a:srgbClr val="ACFCA6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H</a:t>
            </a:r>
            <a:r>
              <a:rPr lang="sr-Latn-RS" b="1" dirty="0" smtClean="0"/>
              <a:t>ipofiza</a:t>
            </a:r>
            <a:r>
              <a:rPr lang="en-US" b="1" dirty="0" smtClean="0"/>
              <a:t> </a:t>
            </a:r>
            <a:r>
              <a:rPr lang="en-US" b="1" dirty="0" err="1" smtClean="0"/>
              <a:t>osloba</a:t>
            </a:r>
            <a:r>
              <a:rPr lang="sr-Latn-RS" b="1" dirty="0" smtClean="0"/>
              <a:t>đ</a:t>
            </a:r>
            <a:r>
              <a:rPr lang="en-US" b="1" dirty="0" smtClean="0"/>
              <a:t>a LH </a:t>
            </a:r>
            <a:r>
              <a:rPr lang="en-US" b="1" dirty="0" err="1" smtClean="0"/>
              <a:t>i</a:t>
            </a:r>
            <a:r>
              <a:rPr lang="en-US" b="1" dirty="0" smtClean="0"/>
              <a:t> FSH</a:t>
            </a:r>
            <a:r>
              <a:rPr lang="sr-Latn-RS" b="1" dirty="0" smtClean="0"/>
              <a:t> hormon.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0" y="3548817"/>
            <a:ext cx="5105400" cy="369332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en-US" b="1" dirty="0" smtClean="0"/>
              <a:t>LH </a:t>
            </a:r>
            <a:r>
              <a:rPr lang="en-US" b="1" dirty="0" err="1" smtClean="0"/>
              <a:t>deluje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L</a:t>
            </a:r>
            <a:r>
              <a:rPr lang="sr-Latn-RS" b="1" dirty="0" smtClean="0"/>
              <a:t>a</a:t>
            </a:r>
            <a:r>
              <a:rPr lang="en-US" b="1" dirty="0" err="1" smtClean="0"/>
              <a:t>idigove</a:t>
            </a:r>
            <a:r>
              <a:rPr lang="en-US" b="1" dirty="0" smtClean="0"/>
              <a:t> </a:t>
            </a:r>
            <a:r>
              <a:rPr lang="sr-Latn-RS" b="1" dirty="0" smtClean="0"/>
              <a:t>ć</a:t>
            </a:r>
            <a:r>
              <a:rPr lang="en-US" b="1" dirty="0" err="1" smtClean="0"/>
              <a:t>elije</a:t>
            </a:r>
            <a:r>
              <a:rPr lang="sr-Latn-RS" b="1" dirty="0" smtClean="0"/>
              <a:t> koje</a:t>
            </a:r>
            <a:r>
              <a:rPr lang="en-US" b="1" dirty="0" smtClean="0"/>
              <a:t> </a:t>
            </a:r>
            <a:r>
              <a:rPr lang="en-US" b="1" dirty="0" err="1" smtClean="0"/>
              <a:t>lu</a:t>
            </a:r>
            <a:r>
              <a:rPr lang="x-none" b="1" dirty="0" smtClean="0"/>
              <a:t>č</a:t>
            </a:r>
            <a:r>
              <a:rPr lang="en-US" b="1" dirty="0" smtClean="0"/>
              <a:t>e </a:t>
            </a:r>
            <a:r>
              <a:rPr lang="en-US" b="1" dirty="0" err="1" smtClean="0"/>
              <a:t>testosteron</a:t>
            </a:r>
            <a:r>
              <a:rPr lang="sr-Latn-RS" b="1" dirty="0" smtClean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029200"/>
            <a:ext cx="1905000" cy="1200329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lvl="0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en-US" b="1" dirty="0" smtClean="0"/>
              <a:t>FSH </a:t>
            </a:r>
            <a:r>
              <a:rPr lang="sr-Latn-RS" b="1" dirty="0" smtClean="0"/>
              <a:t>stimuliše </a:t>
            </a:r>
            <a:r>
              <a:rPr lang="en-US" b="1" dirty="0" err="1" smtClean="0"/>
              <a:t>spermatogenezu</a:t>
            </a:r>
            <a:r>
              <a:rPr lang="sr-Latn-RS" b="1" dirty="0" smtClean="0"/>
              <a:t> i razvoj</a:t>
            </a:r>
            <a:r>
              <a:rPr lang="en-US" b="1" dirty="0" smtClean="0"/>
              <a:t> </a:t>
            </a:r>
            <a:r>
              <a:rPr lang="sr-Latn-RS" b="1" dirty="0" smtClean="0"/>
              <a:t>Sertolijevih ćelija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ransition spd="slow" advTm="78470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" y="-9832"/>
            <a:ext cx="8763000" cy="6553200"/>
          </a:xfrm>
        </p:spPr>
        <p:txBody>
          <a:bodyPr lIns="91440" tIns="45720" rIns="91440" bIns="45720">
            <a:noAutofit/>
          </a:bodyPr>
          <a:lstStyle/>
          <a:p>
            <a:pPr lvl="0" hangingPunct="1">
              <a:buNone/>
            </a:pPr>
            <a:r>
              <a:rPr lang="sr-Latn-RS" sz="2000" dirty="0" smtClean="0"/>
              <a:t> </a:t>
            </a:r>
            <a:r>
              <a:rPr lang="en-US" sz="2400" u="sng" dirty="0" smtClean="0"/>
              <a:t>OOGENEZA</a:t>
            </a:r>
            <a:r>
              <a:rPr lang="sr-Latn-RS" sz="2400" u="sng" dirty="0" smtClean="0"/>
              <a:t> </a:t>
            </a:r>
          </a:p>
          <a:p>
            <a:pPr mar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sr-Latn-RS" sz="2000" dirty="0" smtClean="0"/>
          </a:p>
          <a:p>
            <a:pPr marL="0" indent="0" algn="just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Odvija</a:t>
            </a:r>
            <a:r>
              <a:rPr lang="en-US" sz="2000" dirty="0" smtClean="0">
                <a:solidFill>
                  <a:srgbClr val="C00000"/>
                </a:solidFill>
              </a:rPr>
              <a:t> se u </a:t>
            </a:r>
            <a:r>
              <a:rPr lang="en-US" sz="2000" dirty="0" err="1" smtClean="0">
                <a:solidFill>
                  <a:srgbClr val="C00000"/>
                </a:solidFill>
              </a:rPr>
              <a:t>ovarijumima</a:t>
            </a:r>
            <a:r>
              <a:rPr lang="sr-Latn-RS" sz="2000" dirty="0" smtClean="0">
                <a:solidFill>
                  <a:srgbClr val="C00000"/>
                </a:solidFill>
              </a:rPr>
              <a:t> </a:t>
            </a:r>
            <a:r>
              <a:rPr lang="sr-Latn-RS" sz="2000" dirty="0">
                <a:solidFill>
                  <a:srgbClr val="C00000"/>
                </a:solidFill>
              </a:rPr>
              <a:t>(</a:t>
            </a:r>
            <a:r>
              <a:rPr lang="sr-Latn-RS" sz="2000" dirty="0" smtClean="0">
                <a:solidFill>
                  <a:srgbClr val="C00000"/>
                </a:solidFill>
              </a:rPr>
              <a:t>JAJNICI).</a:t>
            </a:r>
          </a:p>
          <a:p>
            <a:pPr mar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en-US" sz="2000" dirty="0" smtClean="0"/>
          </a:p>
          <a:p>
            <a:pPr marL="0" lvl="0" indent="0" algn="just" hangingPunct="1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Po</a:t>
            </a:r>
            <a:r>
              <a:rPr lang="x-none" sz="2000" dirty="0" smtClean="0">
                <a:solidFill>
                  <a:srgbClr val="00B050"/>
                </a:solidFill>
              </a:rPr>
              <a:t>č</a:t>
            </a:r>
            <a:r>
              <a:rPr lang="sr-Latn-RS" sz="2000" dirty="0" smtClean="0">
                <a:solidFill>
                  <a:srgbClr val="00B050"/>
                </a:solidFill>
              </a:rPr>
              <a:t>etak:</a:t>
            </a:r>
          </a:p>
          <a:p>
            <a:pPr marL="0" lvl="0" indent="0" algn="just" hangingPunct="1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/>
              <a:t> - rani embrionalni period (faza razmnožavanja i</a:t>
            </a:r>
          </a:p>
          <a:p>
            <a:pPr marL="0" lvl="0" indent="0" algn="just" hangingPunct="1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/>
              <a:t> </a:t>
            </a:r>
            <a:r>
              <a:rPr lang="sr-Latn-RS" sz="2000" dirty="0" smtClean="0"/>
              <a:t>   ulazak u prvu mejotičku deobu).</a:t>
            </a:r>
          </a:p>
          <a:p>
            <a:pPr marL="0" lvl="0" indent="0" algn="just" hangingPunct="1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sr-Latn-RS" sz="2000" dirty="0" smtClean="0"/>
          </a:p>
          <a:p>
            <a:pPr marL="0" lvl="0" indent="0" algn="just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sr-Latn-RS" sz="2000" dirty="0" smtClean="0">
                <a:solidFill>
                  <a:srgbClr val="FF0000"/>
                </a:solidFill>
              </a:rPr>
              <a:t>ejotički zastoj: </a:t>
            </a:r>
          </a:p>
          <a:p>
            <a:pPr marL="0" lv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/>
              <a:t>- DIKTIOTENI stadijum </a:t>
            </a:r>
          </a:p>
          <a:p>
            <a:pPr marL="0" lv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/>
              <a:t>  (od diplotena profaze mejoze I do </a:t>
            </a:r>
            <a:r>
              <a:rPr lang="sr-Latn-RS" sz="2000" dirty="0" smtClean="0">
                <a:solidFill>
                  <a:srgbClr val="0070C0"/>
                </a:solidFill>
              </a:rPr>
              <a:t>puberteta</a:t>
            </a:r>
            <a:r>
              <a:rPr lang="sr-Latn-RS" sz="2000" dirty="0" smtClean="0"/>
              <a:t>). </a:t>
            </a:r>
          </a:p>
          <a:p>
            <a:pPr marL="0" lv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en-US" sz="2000" dirty="0"/>
          </a:p>
          <a:p>
            <a:pPr marL="0" lvl="0" indent="0" algn="just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O</a:t>
            </a:r>
            <a:r>
              <a:rPr lang="sr-Latn-RS" sz="2000" dirty="0" smtClean="0">
                <a:solidFill>
                  <a:srgbClr val="0070C0"/>
                </a:solidFill>
              </a:rPr>
              <a:t>d puberteta</a:t>
            </a:r>
            <a:r>
              <a:rPr lang="sr-Latn-RS" sz="2000" dirty="0" smtClean="0"/>
              <a:t>: </a:t>
            </a:r>
          </a:p>
          <a:p>
            <a:pPr marL="0" lv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/>
              <a:t>- oogeneza se nastavlja i proces </a:t>
            </a:r>
            <a:r>
              <a:rPr lang="en-US" sz="2000" dirty="0" smtClean="0"/>
              <a:t>je </a:t>
            </a:r>
            <a:r>
              <a:rPr lang="en-US" sz="2000" dirty="0" err="1"/>
              <a:t>cikli</a:t>
            </a:r>
            <a:r>
              <a:rPr lang="x-none" sz="2000" dirty="0"/>
              <a:t>č</a:t>
            </a:r>
            <a:r>
              <a:rPr lang="en-US" sz="2000" dirty="0" smtClean="0"/>
              <a:t>an</a:t>
            </a:r>
            <a:r>
              <a:rPr lang="sr-Latn-RS" sz="2000" dirty="0" smtClean="0"/>
              <a:t>, a</a:t>
            </a:r>
            <a:r>
              <a:rPr lang="en-US" sz="2000" dirty="0" smtClean="0"/>
              <a:t> </a:t>
            </a:r>
            <a:r>
              <a:rPr lang="en-US" sz="2000" dirty="0" err="1"/>
              <a:t>traje</a:t>
            </a:r>
            <a:r>
              <a:rPr lang="en-US" sz="2000" dirty="0"/>
              <a:t> do </a:t>
            </a:r>
            <a:r>
              <a:rPr lang="en-US" sz="2000" dirty="0" err="1" smtClean="0">
                <a:solidFill>
                  <a:srgbClr val="7030A0"/>
                </a:solidFill>
              </a:rPr>
              <a:t>menopauze</a:t>
            </a:r>
            <a:r>
              <a:rPr lang="sr-Latn-RS" sz="2000" dirty="0" smtClean="0"/>
              <a:t> </a:t>
            </a:r>
            <a:r>
              <a:rPr lang="x-none" sz="2000" dirty="0" smtClean="0"/>
              <a:t>ž</a:t>
            </a:r>
            <a:r>
              <a:rPr lang="en-US" sz="2000" dirty="0" err="1" smtClean="0"/>
              <a:t>ene</a:t>
            </a:r>
            <a:r>
              <a:rPr lang="sr-Latn-RS" sz="2000" dirty="0" smtClean="0"/>
              <a:t>. </a:t>
            </a:r>
          </a:p>
          <a:p>
            <a:pPr marL="0" lv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/>
              <a:t>   </a:t>
            </a:r>
            <a:r>
              <a:rPr lang="en-US" sz="2000" dirty="0" smtClean="0"/>
              <a:t>Z</a:t>
            </a:r>
            <a:r>
              <a:rPr lang="sr-Latn-RS" sz="2000" dirty="0" smtClean="0"/>
              <a:t>a to vreme sazreva </a:t>
            </a:r>
            <a:r>
              <a:rPr lang="en-US" sz="2000" dirty="0" err="1" smtClean="0"/>
              <a:t>oko</a:t>
            </a:r>
            <a:r>
              <a:rPr lang="en-US" sz="2000" dirty="0" smtClean="0"/>
              <a:t> </a:t>
            </a:r>
            <a:r>
              <a:rPr lang="sr-Latn-RS" sz="2000" dirty="0" smtClean="0"/>
              <a:t>400 oocita za oba jajnika.</a:t>
            </a:r>
          </a:p>
          <a:p>
            <a:pPr marL="0" lv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sr-Latn-RS" sz="2000" dirty="0" smtClean="0"/>
          </a:p>
          <a:p>
            <a:pPr marL="0" lvl="0" indent="0" algn="just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/>
              <a:t> </a:t>
            </a:r>
            <a:r>
              <a:rPr lang="sr-Latn-RS" sz="2000" dirty="0" smtClean="0">
                <a:solidFill>
                  <a:srgbClr val="002060"/>
                </a:solidFill>
              </a:rPr>
              <a:t>Ostale oocite: </a:t>
            </a:r>
          </a:p>
          <a:p>
            <a:pPr marL="0" lv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>
                <a:solidFill>
                  <a:srgbClr val="002060"/>
                </a:solidFill>
              </a:rPr>
              <a:t>- podležu procesima ATREZIJE tokom čitavog folikularnog života.</a:t>
            </a:r>
          </a:p>
          <a:p>
            <a:pPr marL="0" lv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en-US" sz="2000" dirty="0">
              <a:solidFill>
                <a:srgbClr val="002060"/>
              </a:solidFill>
            </a:endParaRPr>
          </a:p>
          <a:p>
            <a:pPr marL="0" lvl="0" indent="0" algn="just" hangingPunct="1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Na </a:t>
            </a:r>
            <a:r>
              <a:rPr lang="en-US" sz="2000" dirty="0" err="1">
                <a:solidFill>
                  <a:srgbClr val="C00000"/>
                </a:solidFill>
              </a:rPr>
              <a:t>kraju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oogeneze</a:t>
            </a:r>
            <a:r>
              <a:rPr lang="sr-Latn-RS" sz="2000" dirty="0" smtClean="0">
                <a:solidFill>
                  <a:srgbClr val="C00000"/>
                </a:solidFill>
              </a:rPr>
              <a:t> - </a:t>
            </a:r>
            <a:r>
              <a:rPr lang="en-US" sz="2000" dirty="0" err="1" smtClean="0">
                <a:solidFill>
                  <a:srgbClr val="C00000"/>
                </a:solidFill>
              </a:rPr>
              <a:t>nastaje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jedna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ootida</a:t>
            </a:r>
            <a:r>
              <a:rPr lang="sr-Latn-RS" sz="2000" dirty="0" smtClean="0">
                <a:solidFill>
                  <a:srgbClr val="C00000"/>
                </a:solidFill>
              </a:rPr>
              <a:t>, veličine 0,1mm</a:t>
            </a:r>
            <a:r>
              <a:rPr lang="sr-Latn-RS" sz="2000" dirty="0" smtClean="0"/>
              <a:t>.</a:t>
            </a:r>
            <a:endParaRPr lang="en-US" sz="2000" dirty="0"/>
          </a:p>
        </p:txBody>
      </p:sp>
      <p:pic>
        <p:nvPicPr>
          <p:cNvPr id="5" name="Picture 3" descr="z-repr-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96240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4083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400" y="228600"/>
            <a:ext cx="7924800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867400" y="1905000"/>
            <a:ext cx="3048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r-Latn-RS" sz="1600" b="1" dirty="0" smtClean="0">
                <a:solidFill>
                  <a:srgbClr val="002060"/>
                </a:solidFill>
              </a:rPr>
              <a:t> </a:t>
            </a:r>
            <a:r>
              <a:rPr lang="sr-Latn-RS" sz="1400" b="1" dirty="0" smtClean="0">
                <a:solidFill>
                  <a:srgbClr val="002060"/>
                </a:solidFill>
              </a:rPr>
              <a:t>nakupljanje vitelusa i replikacija DNK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165769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8" y="533400"/>
            <a:ext cx="8915400" cy="529060"/>
          </a:xfrm>
        </p:spPr>
        <p:txBody>
          <a:bodyPr>
            <a:normAutofit fontScale="90000"/>
          </a:bodyPr>
          <a:lstStyle/>
          <a:p>
            <a:r>
              <a:rPr lang="sr-Latn-RS" sz="2400" u="sng" dirty="0" smtClean="0">
                <a:latin typeface="+mn-lt"/>
              </a:rPr>
              <a:t>TOK </a:t>
            </a:r>
            <a:r>
              <a:rPr lang="sr-Latn-RS" sz="2400" u="sng" dirty="0" smtClean="0">
                <a:latin typeface="+mn-lt"/>
              </a:rPr>
              <a:t>OOGENEZE</a:t>
            </a:r>
            <a:br>
              <a:rPr lang="sr-Latn-RS" sz="2400" u="sng" dirty="0" smtClean="0">
                <a:latin typeface="+mn-lt"/>
              </a:rPr>
            </a:br>
            <a:r>
              <a:rPr lang="sr-Latn-RS" sz="2400" u="sng" dirty="0">
                <a:latin typeface="+mn-lt"/>
              </a:rPr>
              <a:t/>
            </a:r>
            <a:br>
              <a:rPr lang="sr-Latn-RS" sz="2400" u="sng" dirty="0">
                <a:latin typeface="+mn-lt"/>
              </a:rPr>
            </a:br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Oogeneza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počinje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rano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u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embrionalnom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razvoju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ženskog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ploda</a:t>
            </a:r>
            <a:r>
              <a:rPr lang="sr-Latn-RS" sz="2400" dirty="0" smtClean="0">
                <a:solidFill>
                  <a:srgbClr val="C00000"/>
                </a:solidFill>
                <a:latin typeface="+mn-lt"/>
              </a:rPr>
              <a:t>!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+mn-lt"/>
              </a:rPr>
            </a:b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60244"/>
            <a:ext cx="4040188" cy="6397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Latn-RS" sz="2000" dirty="0" smtClean="0"/>
              <a:t>Embrionalni period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041" y="2143277"/>
            <a:ext cx="4344988" cy="432186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U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razmnožavanja</a:t>
            </a:r>
            <a:r>
              <a:rPr lang="en-US" dirty="0"/>
              <a:t> OOGONIJE se dele </a:t>
            </a:r>
            <a:r>
              <a:rPr lang="en-US" dirty="0" err="1"/>
              <a:t>mitozom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uvećavaju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. </a:t>
            </a:r>
            <a:endParaRPr lang="sr-Latn-RS" dirty="0" smtClean="0"/>
          </a:p>
          <a:p>
            <a:pPr algn="just"/>
            <a:endParaRPr lang="sr-Latn-RS" dirty="0"/>
          </a:p>
          <a:p>
            <a:pPr algn="just"/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završi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razmnožavanja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se ne </a:t>
            </a:r>
            <a:r>
              <a:rPr lang="en-US" dirty="0" err="1"/>
              <a:t>ponavlja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Nastale</a:t>
            </a:r>
            <a:r>
              <a:rPr lang="en-US" dirty="0"/>
              <a:t> </a:t>
            </a:r>
            <a:r>
              <a:rPr lang="en-US" dirty="0" err="1"/>
              <a:t>oogonije</a:t>
            </a:r>
            <a:r>
              <a:rPr lang="en-US" dirty="0"/>
              <a:t> se </a:t>
            </a:r>
            <a:r>
              <a:rPr lang="en-US" dirty="0" err="1"/>
              <a:t>okružuju</a:t>
            </a:r>
            <a:r>
              <a:rPr lang="en-US" dirty="0"/>
              <a:t> </a:t>
            </a:r>
            <a:r>
              <a:rPr lang="en-US" dirty="0" err="1"/>
              <a:t>slojem</a:t>
            </a:r>
            <a:r>
              <a:rPr lang="en-US" dirty="0"/>
              <a:t> </a:t>
            </a:r>
            <a:r>
              <a:rPr lang="en-US" dirty="0" err="1"/>
              <a:t>folikiularnih</a:t>
            </a:r>
            <a:r>
              <a:rPr lang="en-US" dirty="0"/>
              <a:t> </a:t>
            </a:r>
            <a:r>
              <a:rPr lang="en-US" dirty="0" err="1"/>
              <a:t>ćelija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diferenciraju</a:t>
            </a:r>
            <a:r>
              <a:rPr lang="en-US" dirty="0"/>
              <a:t> u PRIMARNE OOCITE.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Primarne</a:t>
            </a:r>
            <a:r>
              <a:rPr lang="en-US" dirty="0"/>
              <a:t> </a:t>
            </a:r>
            <a:r>
              <a:rPr lang="en-US" dirty="0" err="1"/>
              <a:t>oocite</a:t>
            </a:r>
            <a:r>
              <a:rPr lang="en-US" dirty="0"/>
              <a:t> </a:t>
            </a:r>
            <a:r>
              <a:rPr lang="en-US" dirty="0" err="1"/>
              <a:t>ulaze</a:t>
            </a:r>
            <a:r>
              <a:rPr lang="en-US" dirty="0"/>
              <a:t> u </a:t>
            </a:r>
            <a:r>
              <a:rPr lang="sr-Latn-RS" dirty="0" err="1" smtClean="0"/>
              <a:t>M</a:t>
            </a:r>
            <a:r>
              <a:rPr lang="en-US" dirty="0" err="1" smtClean="0"/>
              <a:t>ejozu</a:t>
            </a:r>
            <a:r>
              <a:rPr lang="en-US" dirty="0" smtClean="0"/>
              <a:t> </a:t>
            </a:r>
            <a:r>
              <a:rPr lang="en-US" dirty="0"/>
              <a:t>I,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prolaze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profazu</a:t>
            </a:r>
            <a:r>
              <a:rPr lang="en-US" dirty="0"/>
              <a:t> I </a:t>
            </a:r>
            <a:r>
              <a:rPr lang="en-US" dirty="0" err="1"/>
              <a:t>sve</a:t>
            </a:r>
            <a:r>
              <a:rPr lang="en-US" dirty="0"/>
              <a:t> do </a:t>
            </a:r>
            <a:r>
              <a:rPr lang="en-US" dirty="0" err="1"/>
              <a:t>stadijuma</a:t>
            </a:r>
            <a:r>
              <a:rPr lang="en-US" dirty="0"/>
              <a:t> DIPLOTENA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zaustavljaju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poklapa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rođenjem</a:t>
            </a:r>
            <a:r>
              <a:rPr lang="en-US" dirty="0"/>
              <a:t> </a:t>
            </a:r>
            <a:r>
              <a:rPr lang="en-US" dirty="0" err="1"/>
              <a:t>ženskog</a:t>
            </a:r>
            <a:r>
              <a:rPr lang="en-US" dirty="0"/>
              <a:t> </a:t>
            </a:r>
            <a:r>
              <a:rPr lang="en-US" dirty="0" err="1"/>
              <a:t>novorođenčeta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7008" y="1460244"/>
            <a:ext cx="4041775" cy="639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Latn-RS" sz="2000" dirty="0" smtClean="0"/>
              <a:t>Od rođenja do puberteta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249" y="2155140"/>
            <a:ext cx="4209289" cy="43688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RS" sz="2000" dirty="0" smtClean="0"/>
              <a:t>Primarne oocite miruju u diplotenu profaze Mejoze I.</a:t>
            </a:r>
          </a:p>
          <a:p>
            <a:pPr algn="just"/>
            <a:r>
              <a:rPr lang="sr-Latn-RS" sz="2000" dirty="0"/>
              <a:t>P</a:t>
            </a:r>
            <a:r>
              <a:rPr lang="sr-Latn-RS" sz="2000" dirty="0" smtClean="0"/>
              <a:t>eriod mirovanja je DIKTIOTENI stadijum.</a:t>
            </a:r>
          </a:p>
          <a:p>
            <a:endParaRPr lang="sr-Latn-RS" sz="2000" dirty="0" smtClean="0"/>
          </a:p>
          <a:p>
            <a:endParaRPr lang="sr-Latn-RS" sz="2000" dirty="0"/>
          </a:p>
          <a:p>
            <a:endParaRPr lang="sr-Latn-RS" sz="2000" dirty="0" smtClean="0"/>
          </a:p>
          <a:p>
            <a:pPr algn="just"/>
            <a:r>
              <a:rPr lang="sr-Latn-RS" sz="2000" dirty="0" smtClean="0">
                <a:cs typeface="Arial" panose="020B0604020202020204" pitchFamily="34" charset="0"/>
              </a:rPr>
              <a:t>Jednom </a:t>
            </a:r>
            <a:r>
              <a:rPr lang="sr-Latn-RS" sz="2000" dirty="0">
                <a:cs typeface="Arial" panose="020B0604020202020204" pitchFamily="34" charset="0"/>
              </a:rPr>
              <a:t>mesečno</a:t>
            </a:r>
            <a:r>
              <a:rPr lang="en-US" sz="2000" dirty="0">
                <a:cs typeface="Arial" panose="020B0604020202020204" pitchFamily="34" charset="0"/>
              </a:rPr>
              <a:t>, </a:t>
            </a:r>
            <a:r>
              <a:rPr lang="en-US" sz="2000" dirty="0" err="1">
                <a:cs typeface="Arial" panose="020B0604020202020204" pitchFamily="34" charset="0"/>
              </a:rPr>
              <a:t>jedna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primarna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oocita</a:t>
            </a:r>
            <a:r>
              <a:rPr lang="en-US" sz="2000" dirty="0">
                <a:cs typeface="Arial" panose="020B0604020202020204" pitchFamily="34" charset="0"/>
              </a:rPr>
              <a:t> (</a:t>
            </a:r>
            <a:r>
              <a:rPr lang="en-US" sz="2000" dirty="0" err="1">
                <a:cs typeface="Arial" panose="020B0604020202020204" pitchFamily="34" charset="0"/>
              </a:rPr>
              <a:t>ili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mali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broj</a:t>
            </a:r>
            <a:r>
              <a:rPr lang="en-US" sz="2000" dirty="0">
                <a:cs typeface="Arial" panose="020B0604020202020204" pitchFamily="34" charset="0"/>
              </a:rPr>
              <a:t>) </a:t>
            </a:r>
            <a:r>
              <a:rPr lang="en-US" sz="2000" dirty="0" err="1">
                <a:cs typeface="Arial" panose="020B0604020202020204" pitchFamily="34" charset="0"/>
              </a:rPr>
              <a:t>biva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podstaknuta</a:t>
            </a:r>
            <a:r>
              <a:rPr lang="en-US" sz="2000" dirty="0">
                <a:cs typeface="Arial" panose="020B0604020202020204" pitchFamily="34" charset="0"/>
              </a:rPr>
              <a:t> da </a:t>
            </a:r>
            <a:r>
              <a:rPr lang="en-US" sz="2000" dirty="0" err="1">
                <a:cs typeface="Arial" panose="020B0604020202020204" pitchFamily="34" charset="0"/>
              </a:rPr>
              <a:t>nastavi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sa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sazrevanjem</a:t>
            </a:r>
            <a:r>
              <a:rPr lang="en-US" sz="2000" dirty="0">
                <a:cs typeface="Arial" panose="020B0604020202020204" pitchFamily="34" charset="0"/>
              </a:rPr>
              <a:t>. </a:t>
            </a:r>
            <a:endParaRPr lang="sr-Latn-RS" sz="20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cs typeface="Arial" panose="020B0604020202020204" pitchFamily="34" charset="0"/>
              </a:rPr>
              <a:t>Sve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ostale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primarne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oocite</a:t>
            </a:r>
            <a:r>
              <a:rPr lang="sr-Latn-RS" sz="2000" dirty="0" smtClean="0">
                <a:cs typeface="Arial" panose="020B0604020202020204" pitchFamily="34" charset="0"/>
              </a:rPr>
              <a:t> </a:t>
            </a:r>
            <a:r>
              <a:rPr lang="sr-Latn-RS" sz="2000" dirty="0">
                <a:cs typeface="Arial" panose="020B0604020202020204" pitchFamily="34" charset="0"/>
              </a:rPr>
              <a:t>miruju, </a:t>
            </a:r>
            <a:r>
              <a:rPr lang="en-US" sz="2000" dirty="0" err="1">
                <a:cs typeface="Arial" panose="020B0604020202020204" pitchFamily="34" charset="0"/>
              </a:rPr>
              <a:t>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sr-Latn-RS" sz="2000" dirty="0">
                <a:cs typeface="Arial" panose="020B0604020202020204" pitchFamily="34" charset="0"/>
              </a:rPr>
              <a:t>po </a:t>
            </a:r>
            <a:r>
              <a:rPr lang="en-US" sz="2000" dirty="0" err="1">
                <a:cs typeface="Arial" panose="020B0604020202020204" pitchFamily="34" charset="0"/>
              </a:rPr>
              <a:t>nekoliko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decenija</a:t>
            </a:r>
            <a:r>
              <a:rPr lang="en-US" sz="2000" dirty="0">
                <a:cs typeface="Arial" panose="020B0604020202020204" pitchFamily="34" charset="0"/>
              </a:rPr>
              <a:t>, </a:t>
            </a:r>
            <a:r>
              <a:rPr lang="sr-Latn-RS" sz="2000" dirty="0" smtClean="0">
                <a:cs typeface="Arial" panose="020B0604020202020204" pitchFamily="34" charset="0"/>
              </a:rPr>
              <a:t>pre nego što </a:t>
            </a:r>
            <a:r>
              <a:rPr lang="en-US" sz="2000" dirty="0" err="1" smtClean="0">
                <a:cs typeface="Arial" panose="020B0604020202020204" pitchFamily="34" charset="0"/>
              </a:rPr>
              <a:t>nastave</a:t>
            </a:r>
            <a:r>
              <a:rPr lang="sr-Latn-RS" sz="2000" dirty="0" smtClean="0">
                <a:cs typeface="Arial" panose="020B0604020202020204" pitchFamily="34" charset="0"/>
              </a:rPr>
              <a:t> sa</a:t>
            </a:r>
            <a:r>
              <a:rPr lang="en-US" sz="2000" dirty="0" smtClean="0"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cs typeface="Arial" panose="020B0604020202020204" pitchFamily="34" charset="0"/>
              </a:rPr>
              <a:t>sazrevanje</a:t>
            </a:r>
            <a:r>
              <a:rPr lang="sr-Latn-RS" sz="2000" dirty="0" smtClean="0">
                <a:cs typeface="Arial" panose="020B0604020202020204" pitchFamily="34" charset="0"/>
              </a:rPr>
              <a:t>m.</a:t>
            </a:r>
            <a:endParaRPr lang="en-US" sz="2000" dirty="0">
              <a:cs typeface="Arial" panose="020B0604020202020204" pitchFamily="34" charset="0"/>
            </a:endParaRPr>
          </a:p>
          <a:p>
            <a:pPr algn="just"/>
            <a:endParaRPr lang="en-US" sz="2000" dirty="0"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763271" y="3505200"/>
            <a:ext cx="4041775" cy="639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/>
              <a:t>Od puberteta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2869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71" y="1371600"/>
            <a:ext cx="7848600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Latn-RS" sz="2000" dirty="0" smtClean="0"/>
              <a:t>Od puberteta do menopauze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962092" cy="3951288"/>
          </a:xfrm>
        </p:spPr>
        <p:txBody>
          <a:bodyPr>
            <a:normAutofit/>
          </a:bodyPr>
          <a:lstStyle/>
          <a:p>
            <a:pPr algn="just"/>
            <a:r>
              <a:rPr lang="sr-Latn-RS" sz="2000" dirty="0" smtClean="0"/>
              <a:t>Kada se završi Mejoza I, dolazi do prskanja de Grafovog folikula (OVULACIJA), a SEKUNDARNA OOCITA biva izbačena u jajovod.</a:t>
            </a:r>
          </a:p>
          <a:p>
            <a:pPr algn="just"/>
            <a:endParaRPr lang="sr-Latn-RS" sz="2000" dirty="0"/>
          </a:p>
          <a:p>
            <a:pPr algn="just"/>
            <a:r>
              <a:rPr lang="sr-Latn-RS" sz="2000" dirty="0" smtClean="0"/>
              <a:t>U jajovodu, sekundarna oocita ulazi u Mejozu II, sve do METAFAZE II kada se ponovo zaustavlja.</a:t>
            </a:r>
          </a:p>
          <a:p>
            <a:pPr algn="just"/>
            <a:endParaRPr lang="sr-Latn-RS" sz="2000" dirty="0"/>
          </a:p>
          <a:p>
            <a:pPr algn="just"/>
            <a:r>
              <a:rPr lang="sr-Latn-RS" sz="2000" dirty="0" smtClean="0"/>
              <a:t>Ako dođe do kontakta sa spermatozoidom (OPLOĐENJE), sekundarna oocita završava Mejozu II i postaje OOTIDA.</a:t>
            </a:r>
          </a:p>
          <a:p>
            <a:pPr algn="just"/>
            <a:endParaRPr lang="sr-Latn-RS" sz="2000" dirty="0"/>
          </a:p>
          <a:p>
            <a:pPr algn="just"/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352800" y="25619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u="sng" dirty="0"/>
              <a:t>TOK OOGENEZE</a:t>
            </a:r>
            <a:br>
              <a:rPr lang="en-US" sz="2000" u="sng" dirty="0"/>
            </a:b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322621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7620000" cy="533400"/>
          </a:xfrm>
        </p:spPr>
        <p:txBody>
          <a:bodyPr>
            <a:normAutofit/>
          </a:bodyPr>
          <a:lstStyle/>
          <a:p>
            <a:r>
              <a:rPr lang="sr-Latn-RS" sz="2000" b="1" dirty="0" smtClean="0"/>
              <a:t>   </a:t>
            </a:r>
            <a:r>
              <a:rPr lang="sr-Latn-RS" sz="2000" dirty="0" smtClean="0">
                <a:solidFill>
                  <a:srgbClr val="002060"/>
                </a:solidFill>
              </a:rPr>
              <a:t>OOGENEZA                           OPLOĐENJE </a:t>
            </a:r>
            <a:endParaRPr lang="sr-Latn-RS" sz="2000" dirty="0">
              <a:solidFill>
                <a:srgbClr val="002060"/>
              </a:solidFill>
            </a:endParaRPr>
          </a:p>
        </p:txBody>
      </p:sp>
      <p:pic>
        <p:nvPicPr>
          <p:cNvPr id="3" name="Content Placeholder 2" descr="C:\Users\user\Documents\ogeneza sli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914400"/>
            <a:ext cx="8142521" cy="5029201"/>
          </a:xfrm>
        </p:spPr>
      </p:pic>
    </p:spTree>
  </p:cSld>
  <p:clrMapOvr>
    <a:masterClrMapping/>
  </p:clrMapOvr>
  <p:transition spd="slow" advTm="114503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745163"/>
          </a:xfrm>
        </p:spPr>
        <p:txBody>
          <a:bodyPr>
            <a:normAutofit/>
          </a:bodyPr>
          <a:lstStyle/>
          <a:p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MEJOZI 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I prethodi 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interfaza</a:t>
            </a: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To znači da su ćelije koje ulaze u mejozu:</a:t>
            </a:r>
          </a:p>
          <a:p>
            <a:pPr algn="just">
              <a:buFontTx/>
              <a:buChar char="-"/>
            </a:pP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diploidne (</a:t>
            </a:r>
            <a:r>
              <a:rPr lang="sr-Latn-RS" sz="2400" b="1" dirty="0" smtClean="0">
                <a:solidFill>
                  <a:srgbClr val="002060"/>
                </a:solidFill>
                <a:cs typeface="Times New Roman" pitchFamily="18" charset="0"/>
              </a:rPr>
              <a:t>2n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), a </a:t>
            </a:r>
          </a:p>
          <a:p>
            <a:pPr algn="just">
              <a:buFontTx/>
              <a:buChar char="-"/>
            </a:pP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SVAKI HROMOZOM se sastoji od DVE HROMATIDE tj. od</a:t>
            </a:r>
          </a:p>
          <a:p>
            <a:pPr marL="0" indent="0" algn="just">
              <a:buNone/>
            </a:pPr>
            <a:r>
              <a:rPr lang="sr-Latn-RS" sz="2400" b="1" dirty="0" smtClean="0">
                <a:solidFill>
                  <a:srgbClr val="002060"/>
                </a:solidFill>
                <a:cs typeface="Times New Roman" pitchFamily="18" charset="0"/>
              </a:rPr>
              <a:t>     2 molekula DNK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 koji su nastali replikacijom</a:t>
            </a: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sr-Latn-RS" sz="24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sr-Latn-RS" sz="2400" u="sng" dirty="0" smtClean="0">
                <a:solidFill>
                  <a:srgbClr val="002060"/>
                </a:solidFill>
                <a:cs typeface="Times New Roman" pitchFamily="18" charset="0"/>
              </a:rPr>
              <a:t>MEJOZA </a:t>
            </a:r>
            <a:r>
              <a:rPr lang="sr-Latn-RS" sz="2400" u="sng" dirty="0">
                <a:solidFill>
                  <a:srgbClr val="002060"/>
                </a:solidFill>
                <a:cs typeface="Times New Roman" pitchFamily="18" charset="0"/>
              </a:rPr>
              <a:t>I obuhvata 4 faze:</a:t>
            </a:r>
          </a:p>
          <a:p>
            <a:pPr>
              <a:buNone/>
            </a:pP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- profaza (leptoten, zigoten, pahiten, diploten i dijakinezis)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- metafaza 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- anafaza 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- telofaza </a:t>
            </a:r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644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31182"/>
            <a:ext cx="85344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rgbClr val="C00000"/>
                </a:solidFill>
              </a:rPr>
              <a:t>O</a:t>
            </a:r>
            <a:r>
              <a:rPr lang="en-US" sz="2000" dirty="0" err="1">
                <a:solidFill>
                  <a:srgbClr val="C00000"/>
                </a:solidFill>
              </a:rPr>
              <a:t>snovn</a:t>
            </a:r>
            <a:r>
              <a:rPr lang="sr-Latn-RS" sz="2000" dirty="0">
                <a:solidFill>
                  <a:srgbClr val="C00000"/>
                </a:solidFill>
              </a:rPr>
              <a:t>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funkcionaln</a:t>
            </a:r>
            <a:r>
              <a:rPr lang="sr-Latn-RS" sz="2000" dirty="0">
                <a:solidFill>
                  <a:srgbClr val="C00000"/>
                </a:solidFill>
              </a:rPr>
              <a:t>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jedinic</a:t>
            </a:r>
            <a:r>
              <a:rPr lang="sr-Latn-RS" sz="2000" dirty="0">
                <a:solidFill>
                  <a:srgbClr val="C00000"/>
                </a:solidFill>
              </a:rPr>
              <a:t>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ovarijuma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sr-Latn-RS" sz="2000" dirty="0">
                <a:solidFill>
                  <a:srgbClr val="C00000"/>
                </a:solidFill>
              </a:rPr>
              <a:t>je</a:t>
            </a:r>
            <a:r>
              <a:rPr lang="en-US" sz="2000" dirty="0">
                <a:solidFill>
                  <a:srgbClr val="C00000"/>
                </a:solidFill>
              </a:rPr>
              <a:t> FOLIKUL</a:t>
            </a:r>
            <a:r>
              <a:rPr lang="sr-Latn-RS" sz="2000" dirty="0">
                <a:solidFill>
                  <a:srgbClr val="C0000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r-Latn-RS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sz="2000" dirty="0" smtClean="0">
                <a:solidFill>
                  <a:srgbClr val="002060"/>
                </a:solidFill>
              </a:rPr>
              <a:t>FOLIKUL grade </a:t>
            </a:r>
            <a:r>
              <a:rPr lang="en-US" sz="2000" dirty="0" smtClean="0">
                <a:solidFill>
                  <a:srgbClr val="002060"/>
                </a:solidFill>
              </a:rPr>
              <a:t>PRIMARNE OOCITE</a:t>
            </a:r>
            <a:r>
              <a:rPr lang="sr-Latn-R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udru</a:t>
            </a:r>
            <a:r>
              <a:rPr lang="sr-Latn-RS" sz="2000" dirty="0">
                <a:solidFill>
                  <a:srgbClr val="002060"/>
                </a:solidFill>
              </a:rPr>
              <a:t>ž</a:t>
            </a:r>
            <a:r>
              <a:rPr lang="en-US" sz="2000" dirty="0" err="1">
                <a:solidFill>
                  <a:srgbClr val="002060"/>
                </a:solidFill>
              </a:rPr>
              <a:t>ene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</a:t>
            </a:r>
            <a:r>
              <a:rPr lang="sr-Latn-R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FOLIKULARN</a:t>
            </a:r>
            <a:r>
              <a:rPr lang="sr-Latn-RS" sz="2000" dirty="0" smtClean="0">
                <a:solidFill>
                  <a:srgbClr val="002060"/>
                </a:solidFill>
              </a:rPr>
              <a:t>IM</a:t>
            </a:r>
            <a:r>
              <a:rPr lang="en-US" sz="2000" dirty="0" smtClean="0">
                <a:solidFill>
                  <a:srgbClr val="002060"/>
                </a:solidFill>
              </a:rPr>
              <a:t> ĆELIJ</a:t>
            </a:r>
            <a:r>
              <a:rPr lang="sr-Latn-RS" sz="2000" dirty="0" smtClean="0">
                <a:solidFill>
                  <a:srgbClr val="002060"/>
                </a:solidFill>
              </a:rPr>
              <a:t>AMA (somatske ćelije).</a:t>
            </a:r>
            <a:endParaRPr lang="sr-Latn-RS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002060"/>
                </a:solidFill>
              </a:rPr>
              <a:t>Uporedo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sazrevanjem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primarne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oocite</a:t>
            </a:r>
            <a:r>
              <a:rPr lang="sr-Latn-RS" sz="2000" dirty="0" smtClean="0">
                <a:solidFill>
                  <a:srgbClr val="002060"/>
                </a:solidFill>
              </a:rPr>
              <a:t> (faze mejoze)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sazreva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folikul</a:t>
            </a:r>
            <a:r>
              <a:rPr lang="en-US" sz="2000" dirty="0">
                <a:solidFill>
                  <a:srgbClr val="002060"/>
                </a:solidFill>
              </a:rPr>
              <a:t> u </a:t>
            </a:r>
            <a:r>
              <a:rPr lang="en-US" sz="2000" dirty="0" err="1">
                <a:solidFill>
                  <a:srgbClr val="002060"/>
                </a:solidFill>
              </a:rPr>
              <a:t>kom</a:t>
            </a:r>
            <a:r>
              <a:rPr lang="en-US" sz="2000" dirty="0">
                <a:solidFill>
                  <a:srgbClr val="002060"/>
                </a:solidFill>
              </a:rPr>
              <a:t> se </a:t>
            </a:r>
            <a:r>
              <a:rPr lang="en-US" sz="2000" dirty="0" err="1">
                <a:solidFill>
                  <a:srgbClr val="002060"/>
                </a:solidFill>
              </a:rPr>
              <a:t>ona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nalazi</a:t>
            </a:r>
            <a:r>
              <a:rPr lang="sr-Latn-R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886200"/>
            <a:ext cx="4343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422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sl-SI" sz="2000" u="sng" dirty="0">
                <a:solidFill>
                  <a:srgbClr val="7030A0"/>
                </a:solidFill>
              </a:rPr>
              <a:t>Folikulogeneza i atrezija folikula</a:t>
            </a:r>
            <a:endParaRPr lang="en-US" sz="2000" u="sng" dirty="0">
              <a:solidFill>
                <a:srgbClr val="7030A0"/>
              </a:solidFill>
            </a:endParaRPr>
          </a:p>
        </p:txBody>
      </p:sp>
      <p:pic>
        <p:nvPicPr>
          <p:cNvPr id="81923" name="Picture 3" descr="ovar at"/>
          <p:cNvPicPr>
            <a:picLocks noChangeAspect="1" noChangeArrowheads="1"/>
          </p:cNvPicPr>
          <p:nvPr/>
        </p:nvPicPr>
        <p:blipFill>
          <a:blip r:embed="rId3"/>
          <a:srcRect b="3781"/>
          <a:stretch>
            <a:fillRect/>
          </a:stretch>
        </p:blipFill>
        <p:spPr bwMode="auto">
          <a:xfrm>
            <a:off x="4063181" y="3581399"/>
            <a:ext cx="5105400" cy="2925097"/>
          </a:xfrm>
          <a:prstGeom prst="rect">
            <a:avLst/>
          </a:prstGeom>
          <a:noFill/>
        </p:spPr>
      </p:pic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6019800" y="4748614"/>
            <a:ext cx="838200" cy="1817132"/>
          </a:xfrm>
          <a:prstGeom prst="ellipse">
            <a:avLst/>
          </a:prstGeom>
          <a:noFill/>
          <a:ln w="38100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4886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N</a:t>
            </a:r>
            <a:r>
              <a:rPr lang="sr-Latn-RS" b="1" dirty="0" smtClean="0">
                <a:solidFill>
                  <a:srgbClr val="7030A0"/>
                </a:solidFill>
              </a:rPr>
              <a:t>ajveći broj oocita podleže procesima ATREZIJE tokom čitavog folikularnog života.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0600" y="5562600"/>
            <a:ext cx="12192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" y="489629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rgbClr val="FF0000"/>
                </a:solidFill>
              </a:rPr>
              <a:t>Primordijalni folikul </a:t>
            </a:r>
            <a:r>
              <a:rPr lang="sr-Latn-RS" dirty="0" smtClean="0"/>
              <a:t>- primarna oocita okružena </a:t>
            </a:r>
            <a:r>
              <a:rPr lang="sr-Latn-RS" b="1" dirty="0" smtClean="0"/>
              <a:t>pljosnatim</a:t>
            </a:r>
            <a:r>
              <a:rPr lang="sr-Latn-RS" dirty="0" smtClean="0"/>
              <a:t> folikularnim ćelijama.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rgbClr val="00B050"/>
                </a:solidFill>
              </a:rPr>
              <a:t>Primarni folikul </a:t>
            </a:r>
            <a:r>
              <a:rPr lang="sr-Latn-RS" dirty="0" smtClean="0"/>
              <a:t>- primarna oocita okružena </a:t>
            </a:r>
            <a:r>
              <a:rPr lang="sr-Latn-RS" b="1" dirty="0" smtClean="0"/>
              <a:t>jednim slojem cilindričnih </a:t>
            </a:r>
            <a:r>
              <a:rPr lang="sr-Latn-RS" dirty="0" smtClean="0"/>
              <a:t>folikularnih ćelija.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S</a:t>
            </a:r>
            <a:r>
              <a:rPr lang="sr-Latn-RS" dirty="0" smtClean="0">
                <a:solidFill>
                  <a:srgbClr val="0070C0"/>
                </a:solidFill>
              </a:rPr>
              <a:t>ekundarni folikul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- </a:t>
            </a:r>
            <a:r>
              <a:rPr lang="sr-Latn-RS" dirty="0" smtClean="0"/>
              <a:t>primarna oocita okružena sa </a:t>
            </a:r>
            <a:r>
              <a:rPr lang="sr-Latn-RS" b="1" dirty="0" smtClean="0"/>
              <a:t>više slojeva </a:t>
            </a:r>
            <a:r>
              <a:rPr lang="sr-Latn-RS" dirty="0" smtClean="0"/>
              <a:t>folikularnih ćelija (</a:t>
            </a:r>
            <a:r>
              <a:rPr lang="en-US" u="sng" dirty="0" smtClean="0"/>
              <a:t>s</a:t>
            </a:r>
            <a:r>
              <a:rPr lang="sr-Latn-RS" u="sng" dirty="0" smtClean="0"/>
              <a:t>tratum granulosum</a:t>
            </a:r>
            <a:r>
              <a:rPr lang="sr-Latn-RS" dirty="0" smtClean="0"/>
              <a:t>). 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rgbClr val="7030A0"/>
                </a:solidFill>
              </a:rPr>
              <a:t>Tercijanir folikul </a:t>
            </a:r>
            <a:r>
              <a:rPr lang="sr-Latn-RS" dirty="0" smtClean="0"/>
              <a:t>(rani, preovulatorni i ovulatorni), </a:t>
            </a:r>
            <a:r>
              <a:rPr lang="sr-Latn-RS" b="1" dirty="0" smtClean="0"/>
              <a:t>ima šupljinu ispunjenu tečnošću.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</a:rPr>
              <a:t>Jedino </a:t>
            </a:r>
            <a:r>
              <a:rPr lang="sr-Latn-RS" dirty="0">
                <a:solidFill>
                  <a:schemeClr val="accent6">
                    <a:lumMod val="50000"/>
                  </a:schemeClr>
                </a:solidFill>
              </a:rPr>
              <a:t>preovulatorni tercijarni folikul sadrži </a:t>
            </a: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</a:rPr>
              <a:t>SEKUNDARNU OOCITU, </a:t>
            </a:r>
            <a:r>
              <a:rPr lang="sr-Latn-RS" dirty="0">
                <a:solidFill>
                  <a:schemeClr val="accent6">
                    <a:lumMod val="50000"/>
                  </a:schemeClr>
                </a:solidFill>
              </a:rPr>
              <a:t>i to 24-36 sati pre ovulacije (de Grafov folikul).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rgbClr val="C00000"/>
                </a:solidFill>
              </a:rPr>
              <a:t>Folikularne ćelije imaju zaštitnu i hranljivu ulogu, a luče i estrogen i progesteron.</a:t>
            </a:r>
          </a:p>
          <a:p>
            <a:endParaRPr lang="sr-Latn-RS" dirty="0" smtClean="0">
              <a:solidFill>
                <a:srgbClr val="C00000"/>
              </a:solidFill>
            </a:endParaRPr>
          </a:p>
          <a:p>
            <a:r>
              <a:rPr lang="sr-Latn-RS" u="sng" dirty="0" smtClean="0">
                <a:solidFill>
                  <a:srgbClr val="002060"/>
                </a:solidFill>
              </a:rPr>
              <a:t>ATREZIJA (propadanje) folikula: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6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meseca</a:t>
            </a:r>
            <a:r>
              <a:rPr lang="en-US" dirty="0" smtClean="0"/>
              <a:t> </a:t>
            </a:r>
            <a:r>
              <a:rPr lang="sr-Latn-RS" dirty="0" smtClean="0"/>
              <a:t>ž</a:t>
            </a:r>
            <a:r>
              <a:rPr lang="en-US" dirty="0" err="1" smtClean="0"/>
              <a:t>enski</a:t>
            </a:r>
            <a:r>
              <a:rPr lang="en-US" dirty="0" smtClean="0"/>
              <a:t> </a:t>
            </a:r>
            <a:r>
              <a:rPr lang="en-US" dirty="0" err="1" smtClean="0"/>
              <a:t>embrion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7 000 000 </a:t>
            </a:r>
            <a:r>
              <a:rPr lang="en-US" dirty="0" err="1" smtClean="0"/>
              <a:t>primarnih</a:t>
            </a:r>
            <a:r>
              <a:rPr lang="en-US" dirty="0" smtClean="0"/>
              <a:t> </a:t>
            </a:r>
            <a:r>
              <a:rPr lang="en-US" dirty="0" err="1" smtClean="0"/>
              <a:t>oocita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sr-Latn-RS" dirty="0" smtClean="0"/>
              <a:t>Na rođenju, za oba jajnika taj broj iznosi 2 000 000 primarnih oocita.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 Do puberteta taj broj se smanji na oko 400 000.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 U reproduktivnom periodu sazri oko 400</a:t>
            </a:r>
          </a:p>
          <a:p>
            <a:r>
              <a:rPr lang="sr-Latn-RS" dirty="0" smtClean="0"/>
              <a:t>folikula za oba jajnika.</a:t>
            </a:r>
          </a:p>
        </p:txBody>
      </p:sp>
    </p:spTree>
  </p:cSld>
  <p:clrMapOvr>
    <a:masterClrMapping/>
  </p:clrMapOvr>
  <p:transition spd="slow" advTm="162796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ooc+zp+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657600"/>
            <a:ext cx="2286000" cy="2487613"/>
          </a:xfrm>
          <a:prstGeom prst="rect">
            <a:avLst/>
          </a:prstGeom>
          <a:noFill/>
        </p:spPr>
      </p:pic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4343400" y="4800600"/>
            <a:ext cx="2438400" cy="685800"/>
          </a:xfrm>
          <a:prstGeom prst="rightArrowCallout">
            <a:avLst>
              <a:gd name="adj1" fmla="val 25000"/>
              <a:gd name="adj2" fmla="val 25000"/>
              <a:gd name="adj3" fmla="val 66667"/>
              <a:gd name="adj4" fmla="val 6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1800" b="1" dirty="0"/>
              <a:t>zona </a:t>
            </a:r>
            <a:r>
              <a:rPr lang="sl-SI" sz="1800" b="1" dirty="0" smtClean="0"/>
              <a:t>pellucida</a:t>
            </a:r>
          </a:p>
          <a:p>
            <a:pPr algn="ctr"/>
            <a:r>
              <a:rPr lang="sl-SI" b="1" dirty="0" smtClean="0"/>
              <a:t>štiti jajnu ćeliju</a:t>
            </a:r>
            <a:endParaRPr lang="en-US" sz="1800" b="1" dirty="0"/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7467600" y="2895600"/>
            <a:ext cx="1371600" cy="914400"/>
          </a:xfrm>
          <a:prstGeom prst="downArrowCallout">
            <a:avLst>
              <a:gd name="adj1" fmla="val 20833"/>
              <a:gd name="adj2" fmla="val 37500"/>
              <a:gd name="adj3" fmla="val 19444"/>
              <a:gd name="adj4" fmla="val 6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1800" b="1" dirty="0"/>
              <a:t>corona </a:t>
            </a:r>
          </a:p>
          <a:p>
            <a:pPr algn="ctr"/>
            <a:r>
              <a:rPr lang="sl-SI" sz="1800" b="1" dirty="0"/>
              <a:t>radiata</a:t>
            </a:r>
            <a:endParaRPr lang="en-US" sz="1800" b="1" dirty="0"/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7543800" y="6096000"/>
            <a:ext cx="1600200" cy="762000"/>
          </a:xfrm>
          <a:prstGeom prst="upArrowCallout">
            <a:avLst>
              <a:gd name="adj1" fmla="val 17500"/>
              <a:gd name="adj2" fmla="val 52500"/>
              <a:gd name="adj3" fmla="val 24074"/>
              <a:gd name="adj4" fmla="val 6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1800" b="1" dirty="0"/>
              <a:t>stratum </a:t>
            </a:r>
          </a:p>
          <a:p>
            <a:pPr algn="ctr"/>
            <a:r>
              <a:rPr lang="sl-SI" sz="1800" b="1" dirty="0"/>
              <a:t>granulosum</a:t>
            </a:r>
            <a:endParaRPr lang="en-US" sz="1800" b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1"/>
            <a:ext cx="8839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u="sng" dirty="0" smtClean="0">
                <a:solidFill>
                  <a:srgbClr val="7030A0"/>
                </a:solidFill>
              </a:rPr>
              <a:t>OMOTAČI OOCITE:</a:t>
            </a:r>
          </a:p>
          <a:p>
            <a:endParaRPr lang="sr-Latn-RS" u="sng" dirty="0" smtClean="0"/>
          </a:p>
          <a:p>
            <a:pPr algn="just">
              <a:buFont typeface="Arial" pitchFamily="34" charset="0"/>
              <a:buChar char="•"/>
            </a:pPr>
            <a:r>
              <a:rPr lang="sr-Latn-RS" dirty="0" smtClean="0">
                <a:solidFill>
                  <a:srgbClr val="C00000"/>
                </a:solidFill>
              </a:rPr>
              <a:t> Jajna ćelija </a:t>
            </a:r>
            <a:r>
              <a:rPr lang="sr-Latn-RS" dirty="0" smtClean="0"/>
              <a:t>je krupna ćelija jer sardži veću količinu citoplazme, mitohondrija i </a:t>
            </a:r>
            <a:r>
              <a:rPr lang="sr-Latn-RS" b="1" dirty="0" smtClean="0"/>
              <a:t>iRNK </a:t>
            </a:r>
            <a:r>
              <a:rPr lang="sr-Latn-RS" dirty="0" smtClean="0"/>
              <a:t>(informacija za prve ćelijske deobe zigota).</a:t>
            </a:r>
          </a:p>
          <a:p>
            <a:endParaRPr lang="sr-Latn-RS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solidFill>
                  <a:srgbClr val="7030A0"/>
                </a:solidFill>
              </a:rPr>
              <a:t> Zona pelucida </a:t>
            </a:r>
            <a:r>
              <a:rPr lang="sr-Latn-RS" dirty="0" smtClean="0"/>
              <a:t>– providna zona koju čine glikoproteini ekstracelularnog matriksa i daje mehaničku i biohemijsku zaštitu jajnoj ćeliji.</a:t>
            </a:r>
          </a:p>
          <a:p>
            <a:pPr algn="just">
              <a:buFont typeface="Arial" pitchFamily="34" charset="0"/>
              <a:buChar char="•"/>
            </a:pPr>
            <a:endParaRPr lang="sr-Latn-RS" dirty="0" smtClean="0"/>
          </a:p>
          <a:p>
            <a:pPr algn="just">
              <a:buFont typeface="Arial" pitchFamily="34" charset="0"/>
              <a:buChar char="•"/>
            </a:pPr>
            <a:r>
              <a:rPr lang="sr-Latn-RS" dirty="0" smtClean="0"/>
              <a:t> Ćelije </a:t>
            </a:r>
            <a:r>
              <a:rPr lang="sr-Latn-RS" dirty="0" smtClean="0">
                <a:solidFill>
                  <a:srgbClr val="0070C0"/>
                </a:solidFill>
              </a:rPr>
              <a:t>corone radiate </a:t>
            </a:r>
            <a:r>
              <a:rPr lang="sr-Latn-RS" dirty="0" smtClean="0"/>
              <a:t>pružaju izdanke kroz zonu pelucidu i obezbeđuju jajnoj ćeliji hranljive materije, tečnost, hormone,... </a:t>
            </a:r>
          </a:p>
          <a:p>
            <a:pPr algn="just">
              <a:buFont typeface="Arial" pitchFamily="34" charset="0"/>
              <a:buChar char="•"/>
            </a:pPr>
            <a:endParaRPr lang="sr-Latn-RS" dirty="0" smtClean="0"/>
          </a:p>
          <a:p>
            <a:pPr algn="just">
              <a:buFont typeface="Arial" pitchFamily="34" charset="0"/>
              <a:buChar char="•"/>
            </a:pPr>
            <a:r>
              <a:rPr lang="sr-Latn-RS" dirty="0" smtClean="0"/>
              <a:t> Nakon ovulacije, ocita slobodno pliva u folikularnoj tečnosti</a:t>
            </a:r>
          </a:p>
          <a:p>
            <a:pPr algn="just"/>
            <a:r>
              <a:rPr lang="sr-Latn-RS" dirty="0" smtClean="0"/>
              <a:t>okružena ćelijama </a:t>
            </a:r>
            <a:r>
              <a:rPr lang="sr-Latn-RS" dirty="0" smtClean="0">
                <a:solidFill>
                  <a:srgbClr val="00B050"/>
                </a:solidFill>
              </a:rPr>
              <a:t>cummulusa oophorusa </a:t>
            </a:r>
            <a:r>
              <a:rPr lang="sr-Latn-RS" dirty="0" smtClean="0"/>
              <a:t> (u mukoznom sloju).</a:t>
            </a:r>
          </a:p>
          <a:p>
            <a:pPr algn="just">
              <a:buFont typeface="Arial" pitchFamily="34" charset="0"/>
              <a:buChar char="•"/>
            </a:pPr>
            <a:endParaRPr lang="sr-Latn-RS" dirty="0" smtClean="0"/>
          </a:p>
          <a:p>
            <a:pPr algn="just">
              <a:buFont typeface="Arial" pitchFamily="34" charset="0"/>
              <a:buChar char="•"/>
            </a:pPr>
            <a:r>
              <a:rPr lang="sr-Latn-RS" dirty="0" smtClean="0"/>
              <a:t> Ispod ćelijske membrane akumuliraju se kortikalne granule (Ca++).</a:t>
            </a:r>
          </a:p>
          <a:p>
            <a:pPr>
              <a:buFontTx/>
              <a:buChar char="-"/>
            </a:pP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>
              <a:buFontTx/>
              <a:buChar char="-"/>
            </a:pPr>
            <a:endParaRPr lang="sr-Latn-R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800600" y="6211669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002060"/>
                </a:solidFill>
              </a:rPr>
              <a:t>  više slojeva folikularnih ćelija (sekundarni folikul)  =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2226" name="Picture 2" descr="Full Size Picture cumulus oopho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799"/>
            <a:ext cx="4267200" cy="23622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2145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52400" y="76200"/>
            <a:ext cx="8839200" cy="6629400"/>
          </a:xfrm>
        </p:spPr>
        <p:txBody>
          <a:bodyPr lIns="91440" tIns="45720" rIns="91440" bIns="45720">
            <a:normAutofit lnSpcReduction="10000"/>
          </a:bodyPr>
          <a:lstStyle/>
          <a:p>
            <a:pPr lvl="0" algn="ctr" hangingPunct="1">
              <a:buNone/>
            </a:pPr>
            <a:r>
              <a:rPr lang="en-US" sz="2200" u="sng" dirty="0" err="1">
                <a:latin typeface="+mj-lt"/>
              </a:rPr>
              <a:t>Regulacija</a:t>
            </a:r>
            <a:r>
              <a:rPr lang="en-US" sz="2200" u="sng" dirty="0">
                <a:latin typeface="+mj-lt"/>
              </a:rPr>
              <a:t> </a:t>
            </a:r>
            <a:r>
              <a:rPr lang="en-US" sz="2200" u="sng" dirty="0" err="1" smtClean="0">
                <a:latin typeface="+mj-lt"/>
              </a:rPr>
              <a:t>oogeneze</a:t>
            </a:r>
            <a:r>
              <a:rPr lang="en-US" sz="2200" u="sng" dirty="0" smtClean="0">
                <a:latin typeface="+mj-lt"/>
              </a:rPr>
              <a:t> </a:t>
            </a:r>
            <a:r>
              <a:rPr lang="en-US" sz="2200" u="sng" dirty="0">
                <a:latin typeface="+mj-lt"/>
              </a:rPr>
              <a:t>u </a:t>
            </a:r>
            <a:r>
              <a:rPr lang="en-US" sz="2200" u="sng" dirty="0" err="1">
                <a:latin typeface="+mj-lt"/>
              </a:rPr>
              <a:t>pubertetu</a:t>
            </a:r>
            <a:endParaRPr lang="en-US" sz="2200" u="sng" dirty="0">
              <a:latin typeface="+mj-lt"/>
            </a:endParaRPr>
          </a:p>
          <a:p>
            <a:pPr lvl="0" algn="ctr" hangingPunct="1">
              <a:buNone/>
            </a:pPr>
            <a:r>
              <a:rPr lang="en-US" sz="2200" u="sng" dirty="0">
                <a:latin typeface="+mj-lt"/>
              </a:rPr>
              <a:t>HIPOTALAMO-HIPOFIZNO-GONADNA </a:t>
            </a:r>
            <a:r>
              <a:rPr lang="en-US" sz="2200" u="sng" dirty="0" err="1">
                <a:latin typeface="+mj-lt"/>
              </a:rPr>
              <a:t>sprega</a:t>
            </a:r>
            <a:endParaRPr lang="en-US" sz="2200" u="sng" dirty="0">
              <a:latin typeface="+mj-lt"/>
            </a:endParaRPr>
          </a:p>
          <a:p>
            <a:pPr lvl="0" algn="ctr" hangingPunct="1">
              <a:buNone/>
            </a:pPr>
            <a:endParaRPr lang="en-US" dirty="0">
              <a:latin typeface="+mj-lt"/>
            </a:endParaRPr>
          </a:p>
          <a:p>
            <a:pPr marL="0" lvl="0" indent="0" algn="just" hangingPunct="1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4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HIPOTALAMUS </a:t>
            </a:r>
            <a:r>
              <a:rPr lang="en-US" sz="2200" dirty="0" err="1">
                <a:latin typeface="+mj-lt"/>
              </a:rPr>
              <a:t>stvara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oslobadja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rilizing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faktore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za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Luteinizirajuci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hormon</a:t>
            </a:r>
            <a:r>
              <a:rPr lang="en-US" sz="2200" dirty="0">
                <a:latin typeface="+mj-lt"/>
              </a:rPr>
              <a:t> (LH) </a:t>
            </a:r>
            <a:r>
              <a:rPr lang="en-US" sz="2200" dirty="0" err="1">
                <a:latin typeface="+mj-lt"/>
              </a:rPr>
              <a:t>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Folikulostimulirajuci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hormon</a:t>
            </a:r>
            <a:r>
              <a:rPr lang="en-US" sz="2200" dirty="0">
                <a:latin typeface="+mj-lt"/>
              </a:rPr>
              <a:t> (FSH</a:t>
            </a:r>
            <a:r>
              <a:rPr lang="en-US" sz="2200" dirty="0" smtClean="0">
                <a:latin typeface="+mj-lt"/>
              </a:rPr>
              <a:t>).</a:t>
            </a:r>
            <a:endParaRPr lang="sr-Latn-RS" sz="2200" dirty="0" smtClean="0">
              <a:latin typeface="+mj-lt"/>
            </a:endParaRPr>
          </a:p>
          <a:p>
            <a:pPr marL="0" lvl="0" indent="0" algn="just" hangingPunct="1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en-US" sz="2200" dirty="0">
              <a:latin typeface="+mj-lt"/>
            </a:endParaRPr>
          </a:p>
          <a:p>
            <a:pPr marL="0" lvl="0" indent="0" algn="just" hangingPunct="1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Rilizing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faktori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deluju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na</a:t>
            </a:r>
            <a:r>
              <a:rPr lang="en-US" sz="2200" dirty="0">
                <a:latin typeface="+mj-lt"/>
              </a:rPr>
              <a:t> HIPOFIZU </a:t>
            </a:r>
            <a:r>
              <a:rPr lang="en-US" sz="2200" dirty="0" err="1" smtClean="0">
                <a:latin typeface="+mj-lt"/>
              </a:rPr>
              <a:t>koja</a:t>
            </a:r>
            <a:r>
              <a:rPr lang="sr-Latn-RS" sz="2200" dirty="0" smtClean="0">
                <a:latin typeface="+mj-lt"/>
              </a:rPr>
              <a:t>  </a:t>
            </a:r>
            <a:r>
              <a:rPr lang="en-US" sz="2200" dirty="0" err="1" smtClean="0">
                <a:latin typeface="+mj-lt"/>
              </a:rPr>
              <a:t>oslobadja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LH </a:t>
            </a:r>
            <a:r>
              <a:rPr lang="en-US" sz="2200" dirty="0" err="1">
                <a:latin typeface="+mj-lt"/>
              </a:rPr>
              <a:t>i</a:t>
            </a:r>
            <a:r>
              <a:rPr lang="en-US" sz="2200" dirty="0">
                <a:latin typeface="+mj-lt"/>
              </a:rPr>
              <a:t> FSH</a:t>
            </a:r>
            <a:r>
              <a:rPr lang="en-US" sz="2200" dirty="0" smtClean="0">
                <a:latin typeface="+mj-lt"/>
              </a:rPr>
              <a:t>.</a:t>
            </a:r>
            <a:endParaRPr lang="sr-Latn-RS" sz="2200" dirty="0" smtClean="0">
              <a:latin typeface="+mj-lt"/>
            </a:endParaRPr>
          </a:p>
          <a:p>
            <a:pPr marL="0" lvl="0" indent="0" algn="just" hangingPunct="1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en-US" sz="2200" dirty="0">
              <a:latin typeface="+mj-lt"/>
            </a:endParaRPr>
          </a:p>
          <a:p>
            <a:pPr marL="0" indent="0" algn="just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200" dirty="0" smtClean="0">
                <a:latin typeface="+mj-lt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FSH </a:t>
            </a:r>
            <a:r>
              <a:rPr lang="sr-Latn-RS" sz="2200" dirty="0" smtClean="0">
                <a:solidFill>
                  <a:srgbClr val="C00000"/>
                </a:solidFill>
                <a:latin typeface="+mj-lt"/>
              </a:rPr>
              <a:t>deluje na folikularne ćelije koje stvaraju estrogen iz androgenih hormona kore jajnika, u prvoj fazi ciklusa.</a:t>
            </a:r>
          </a:p>
          <a:p>
            <a:pPr marL="0" indent="0" algn="just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en-US" sz="2200" dirty="0" smtClean="0">
              <a:latin typeface="+mj-lt"/>
            </a:endParaRPr>
          </a:p>
          <a:p>
            <a:pPr marL="0" lvl="0" indent="0" algn="just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200" dirty="0" smtClean="0">
                <a:latin typeface="+mj-lt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LH </a:t>
            </a:r>
            <a:r>
              <a:rPr lang="en-US" sz="2200" dirty="0" err="1" smtClean="0">
                <a:solidFill>
                  <a:srgbClr val="0070C0"/>
                </a:solidFill>
                <a:latin typeface="+mj-lt"/>
              </a:rPr>
              <a:t>dovodi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do </a:t>
            </a:r>
            <a:r>
              <a:rPr lang="en-US" sz="2200" dirty="0" err="1" smtClean="0">
                <a:solidFill>
                  <a:srgbClr val="0070C0"/>
                </a:solidFill>
                <a:latin typeface="+mj-lt"/>
              </a:rPr>
              <a:t>prskanja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sr-Latn-RS" sz="2200" dirty="0">
                <a:solidFill>
                  <a:srgbClr val="0070C0"/>
                </a:solidFill>
                <a:latin typeface="+mj-lt"/>
              </a:rPr>
              <a:t>d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e</a:t>
            </a:r>
            <a:r>
              <a:rPr lang="sr-Latn-RS" sz="2200" dirty="0" smtClean="0">
                <a:solidFill>
                  <a:srgbClr val="0070C0"/>
                </a:solidFill>
                <a:latin typeface="+mj-lt"/>
              </a:rPr>
              <a:t> G</a:t>
            </a:r>
            <a:r>
              <a:rPr lang="en-US" sz="2200" dirty="0" err="1" smtClean="0">
                <a:solidFill>
                  <a:srgbClr val="0070C0"/>
                </a:solidFill>
                <a:latin typeface="+mj-lt"/>
              </a:rPr>
              <a:t>rafovog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j-lt"/>
              </a:rPr>
              <a:t>folikula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j-lt"/>
              </a:rPr>
              <a:t>izbacivanja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j-lt"/>
              </a:rPr>
              <a:t>sekundarne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+mj-lt"/>
              </a:rPr>
              <a:t>oocite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u </a:t>
            </a:r>
            <a:r>
              <a:rPr lang="en-US" sz="2200" dirty="0" err="1" smtClean="0">
                <a:solidFill>
                  <a:srgbClr val="0070C0"/>
                </a:solidFill>
                <a:latin typeface="+mj-lt"/>
              </a:rPr>
              <a:t>jajovod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sr-Latn-RS" sz="2200" dirty="0" smtClean="0">
                <a:solidFill>
                  <a:srgbClr val="0070C0"/>
                </a:solidFill>
                <a:latin typeface="+mj-lt"/>
              </a:rPr>
              <a:t> Ćelije preostalog folikula luče predominantno </a:t>
            </a:r>
            <a:r>
              <a:rPr lang="sr-Latn-RS" sz="2200" dirty="0">
                <a:solidFill>
                  <a:srgbClr val="0070C0"/>
                </a:solidFill>
                <a:latin typeface="+mj-lt"/>
              </a:rPr>
              <a:t>progesteron </a:t>
            </a:r>
            <a:r>
              <a:rPr lang="sr-Latn-RS" sz="2200" dirty="0" smtClean="0">
                <a:solidFill>
                  <a:srgbClr val="0070C0"/>
                </a:solidFill>
                <a:latin typeface="+mj-lt"/>
              </a:rPr>
              <a:t>i čine žuto telo (corpus luteum).</a:t>
            </a:r>
          </a:p>
          <a:p>
            <a:pPr marL="0" lvl="0" indent="0" algn="just" hangingPunct="1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sr-Latn-RS" sz="2200" dirty="0" smtClean="0">
              <a:latin typeface="+mj-lt"/>
            </a:endParaRPr>
          </a:p>
          <a:p>
            <a:pPr marL="0" lvl="0" indent="0" algn="just" hangingPunct="1"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r>
              <a:rPr lang="sr-Latn-RS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U</a:t>
            </a:r>
            <a:r>
              <a:rPr lang="sr-Latn-RS" sz="2200" dirty="0" smtClean="0">
                <a:latin typeface="+mj-lt"/>
              </a:rPr>
              <a:t>koliko ne dođe do trudnoće, koncentracije oba hormona naglo padaju i dolazi do lučenja hormona prostaglandina koji je odgovoran za ljušćenje endometrijuma i menstrualno krvarenje.</a:t>
            </a:r>
          </a:p>
          <a:p>
            <a:pPr marL="0" lvl="0" indent="0" algn="just" hangingPunct="1">
              <a:buNone/>
              <a:tabLst>
                <a:tab pos="641158" algn="l"/>
                <a:tab pos="1555558" algn="l"/>
                <a:tab pos="2469958" algn="l"/>
                <a:tab pos="3384358" algn="l"/>
                <a:tab pos="4298758" algn="l"/>
                <a:tab pos="5213158" algn="l"/>
                <a:tab pos="6127558" algn="l"/>
                <a:tab pos="7041958" algn="l"/>
                <a:tab pos="7956358" algn="l"/>
                <a:tab pos="8870758" algn="l"/>
                <a:tab pos="9785158" algn="l"/>
              </a:tabLst>
            </a:pPr>
            <a:endParaRPr lang="sr-Latn-RS" sz="2200" dirty="0" smtClean="0">
              <a:latin typeface="+mj-lt"/>
            </a:endParaRPr>
          </a:p>
        </p:txBody>
      </p:sp>
    </p:spTree>
  </p:cSld>
  <p:clrMapOvr>
    <a:masterClrMapping/>
  </p:clrMapOvr>
  <p:transition spd="slow" advTm="8937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sl-SI" sz="2000" b="1" u="sng" dirty="0" smtClean="0">
                <a:solidFill>
                  <a:schemeClr val="tx2"/>
                </a:solidFill>
              </a:rPr>
              <a:t> Menstrualni ciklus (hormonska regulacija)</a:t>
            </a:r>
            <a:endParaRPr lang="en-US" sz="2000" b="1" u="sng" dirty="0">
              <a:solidFill>
                <a:schemeClr val="tx2"/>
              </a:solidFill>
            </a:endParaRPr>
          </a:p>
        </p:txBody>
      </p:sp>
      <p:pic>
        <p:nvPicPr>
          <p:cNvPr id="87043" name="Picture 3" descr="men-cikl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713038" y="2133600"/>
            <a:ext cx="4195762" cy="4724400"/>
          </a:xfrm>
          <a:prstGeom prst="rect">
            <a:avLst/>
          </a:prstGeom>
          <a:noFill/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934200" y="2590800"/>
            <a:ext cx="105503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 b="1" dirty="0" smtClean="0"/>
              <a:t>Hipofiza</a:t>
            </a:r>
          </a:p>
          <a:p>
            <a:r>
              <a:rPr lang="sl-SI" sz="2000" b="1" dirty="0" smtClean="0"/>
              <a:t>FSH, LH</a:t>
            </a:r>
            <a:endParaRPr lang="en-US" sz="2000" b="1" dirty="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918325" y="4281488"/>
            <a:ext cx="1184275" cy="396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 b="1"/>
              <a:t>ovarijum</a:t>
            </a:r>
            <a:endParaRPr lang="en-US" sz="2000" b="1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918325" y="5653088"/>
            <a:ext cx="1241425" cy="701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l-SI" sz="2000" b="1" dirty="0"/>
              <a:t>sluzokoža</a:t>
            </a:r>
          </a:p>
          <a:p>
            <a:pPr algn="ctr"/>
            <a:r>
              <a:rPr lang="sl-SI" sz="2000" b="1" dirty="0"/>
              <a:t>materice</a:t>
            </a:r>
            <a:endParaRPr lang="en-US" sz="2000" b="1" dirty="0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267200" y="2133600"/>
            <a:ext cx="45557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l-SI" sz="2000" b="1" dirty="0"/>
              <a:t>LH</a:t>
            </a:r>
            <a:endParaRPr lang="en-US" sz="2000" b="1" dirty="0"/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819400" y="2971800"/>
            <a:ext cx="58201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l-SI" sz="2000" b="1"/>
              <a:t>FSH</a:t>
            </a:r>
            <a:endParaRPr lang="en-US" sz="2000" b="1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584325" y="4533900"/>
            <a:ext cx="1009650" cy="366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l-SI" sz="1800" b="1"/>
              <a:t>estrogen</a:t>
            </a:r>
            <a:endParaRPr lang="en-US" sz="1800" b="1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1447800" y="4876800"/>
            <a:ext cx="13525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l-SI" sz="1800" b="1"/>
              <a:t>progesteron</a:t>
            </a:r>
            <a:endParaRPr lang="en-US" sz="1800" b="1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3048000" y="646112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4876800" y="2362200"/>
            <a:ext cx="0" cy="419100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4343400" y="6491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800" b="1" dirty="0">
                <a:solidFill>
                  <a:srgbClr val="C00000"/>
                </a:solidFill>
              </a:rPr>
              <a:t>ovulacija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553200" y="914400"/>
            <a:ext cx="16784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l-SI" sz="2000" b="1" dirty="0" smtClean="0"/>
              <a:t>Hipotalamus</a:t>
            </a:r>
          </a:p>
          <a:p>
            <a:pPr algn="ctr"/>
            <a:r>
              <a:rPr lang="sl-SI" sz="2000" b="1" dirty="0" smtClean="0"/>
              <a:t>RH za FSH i LH</a:t>
            </a:r>
            <a:endParaRPr lang="en-US" sz="2000" b="1" dirty="0"/>
          </a:p>
        </p:txBody>
      </p:sp>
      <p:sp>
        <p:nvSpPr>
          <p:cNvPr id="15" name="Down Arrow 14"/>
          <p:cNvSpPr/>
          <p:nvPr/>
        </p:nvSpPr>
        <p:spPr>
          <a:xfrm>
            <a:off x="7239000" y="1752600"/>
            <a:ext cx="332232" cy="76200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315200" y="3429000"/>
            <a:ext cx="332232" cy="76200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18288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prskanja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De-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grafovog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folikula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izbacivanj</a:t>
            </a:r>
            <a:r>
              <a:rPr lang="sr-Latn-RS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sekundarne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oocite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u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jajovod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5908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 deluje na folikularne ćelije koje stvaraju estrogen u prvoj fazi ciklusa.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36962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2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Razlike</a:t>
            </a:r>
            <a:r>
              <a:rPr lang="en-US" sz="2800" dirty="0"/>
              <a:t> </a:t>
            </a:r>
            <a:r>
              <a:rPr lang="en-US" sz="2800" dirty="0" err="1"/>
              <a:t>između</a:t>
            </a:r>
            <a:r>
              <a:rPr lang="en-US" sz="2800" dirty="0"/>
              <a:t> </a:t>
            </a:r>
            <a:r>
              <a:rPr lang="en-US" sz="2800" dirty="0" err="1"/>
              <a:t>spermatogeneze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oogeneze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2000" dirty="0" smtClean="0"/>
              <a:t>Spermatogeneza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sz="2000" dirty="0"/>
          </a:p>
          <a:p>
            <a:r>
              <a:rPr lang="pl-PL" sz="2000" dirty="0"/>
              <a:t>Spermatogeneza počinje u pubertetu i traje do kraja života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en-US" sz="2000" dirty="0"/>
              <a:t>U </a:t>
            </a:r>
            <a:r>
              <a:rPr lang="en-US" sz="2000" dirty="0" err="1"/>
              <a:t>spermatogenezi</a:t>
            </a:r>
            <a:r>
              <a:rPr lang="en-US" sz="2000" dirty="0"/>
              <a:t>, od </a:t>
            </a:r>
            <a:r>
              <a:rPr lang="en-US" sz="2000" dirty="0" err="1"/>
              <a:t>jedne</a:t>
            </a:r>
            <a:r>
              <a:rPr lang="en-US" sz="2000" dirty="0"/>
              <a:t> </a:t>
            </a:r>
            <a:r>
              <a:rPr lang="en-US" sz="2000" dirty="0" err="1"/>
              <a:t>primarne</a:t>
            </a:r>
            <a:r>
              <a:rPr lang="en-US" sz="2000" dirty="0"/>
              <a:t> </a:t>
            </a:r>
            <a:r>
              <a:rPr lang="en-US" sz="2000" dirty="0" err="1"/>
              <a:t>spermatocite</a:t>
            </a:r>
            <a:r>
              <a:rPr lang="en-US" sz="2000" dirty="0"/>
              <a:t> </a:t>
            </a:r>
            <a:r>
              <a:rPr lang="en-US" sz="2000" dirty="0" err="1"/>
              <a:t>nastaju</a:t>
            </a:r>
            <a:r>
              <a:rPr lang="en-US" sz="2000" dirty="0"/>
              <a:t> </a:t>
            </a:r>
            <a:r>
              <a:rPr lang="en-US" sz="2000" dirty="0" err="1"/>
              <a:t>četiri</a:t>
            </a:r>
            <a:r>
              <a:rPr lang="en-US" sz="2000" dirty="0"/>
              <a:t> </a:t>
            </a:r>
            <a:r>
              <a:rPr lang="en-US" sz="2000" dirty="0" err="1"/>
              <a:t>funkcionalna</a:t>
            </a:r>
            <a:r>
              <a:rPr lang="en-US" sz="2000" dirty="0"/>
              <a:t> </a:t>
            </a:r>
            <a:r>
              <a:rPr lang="en-US" sz="2000" dirty="0" err="1"/>
              <a:t>gameta</a:t>
            </a:r>
            <a:r>
              <a:rPr lang="en-US" sz="2000" dirty="0"/>
              <a:t> – </a:t>
            </a:r>
            <a:r>
              <a:rPr lang="en-US" sz="2000" dirty="0" err="1"/>
              <a:t>spermatozoida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pPr marL="0" indent="0">
              <a:buNone/>
            </a:pPr>
            <a:endParaRPr lang="sr-Latn-RS" sz="2000" dirty="0" smtClean="0"/>
          </a:p>
          <a:p>
            <a:r>
              <a:rPr lang="sr-Latn-RS" sz="2000" dirty="0" smtClean="0"/>
              <a:t>Spermatogeneza je kontinuiran proces.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2000" dirty="0" smtClean="0"/>
              <a:t>Oogeneza 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93664"/>
            <a:ext cx="4041775" cy="3951288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r>
              <a:rPr lang="pl-PL" sz="2000" dirty="0" smtClean="0"/>
              <a:t>Oogeneza započine embrionalno, i traje do menopauze.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 smtClean="0"/>
              <a:t>U </a:t>
            </a:r>
            <a:r>
              <a:rPr lang="pl-PL" sz="2000" dirty="0"/>
              <a:t>oogenezi, od jedne primarne oocite nastaje samo jedan </a:t>
            </a:r>
            <a:r>
              <a:rPr lang="pl-PL" sz="2000" dirty="0" smtClean="0"/>
              <a:t>funkcionalni </a:t>
            </a:r>
            <a:r>
              <a:rPr lang="pl-PL" sz="2000" dirty="0"/>
              <a:t>gamet – ootida</a:t>
            </a:r>
            <a:r>
              <a:rPr lang="pl-PL" sz="2000" dirty="0" smtClean="0"/>
              <a:t>.</a:t>
            </a:r>
          </a:p>
          <a:p>
            <a:endParaRPr lang="pl-PL" sz="2000" dirty="0"/>
          </a:p>
          <a:p>
            <a:r>
              <a:rPr lang="sr-Latn-RS" sz="2000" dirty="0" smtClean="0"/>
              <a:t>Oogeneza je diskontinuiran proces.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9058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04800" y="533400"/>
            <a:ext cx="8458200" cy="4572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sr-Latn-RS" b="0" u="sng" dirty="0" smtClean="0">
                <a:solidFill>
                  <a:srgbClr val="7030A0"/>
                </a:solidFill>
                <a:cs typeface="Arial" panose="020B0604020202020204" pitchFamily="34" charset="0"/>
              </a:rPr>
              <a:t>Zrele polne ćelije (gamete) - su viskospecijalizovane ćelije.</a:t>
            </a:r>
            <a:endParaRPr lang="en-US" b="0" u="sng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90600" y="1158875"/>
            <a:ext cx="7620000" cy="5699125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sr-Latn-RS" sz="2000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sr-Latn-R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S</a:t>
            </a:r>
            <a:r>
              <a:rPr lang="en-US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adr</a:t>
            </a:r>
            <a:r>
              <a:rPr lang="sr-Latn-R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ž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 </a:t>
            </a:r>
            <a:r>
              <a:rPr lang="sr-Latn-R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haploidan broj </a:t>
            </a:r>
            <a:r>
              <a:rPr lang="sr-Latn-R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hromozoma tj. </a:t>
            </a: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n=</a:t>
            </a:r>
            <a:r>
              <a:rPr lang="sr-Latn-R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23</a:t>
            </a:r>
            <a:r>
              <a:rPr lang="sr-Latn-R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Od 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tog</a:t>
            </a:r>
            <a:r>
              <a:rPr lang="sr-Latn-R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broja,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22 </a:t>
            </a:r>
            <a:r>
              <a:rPr lang="sr-Latn-R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hromozoma su </a:t>
            </a:r>
            <a:r>
              <a:rPr lang="en-US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autozomni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hromozom</a:t>
            </a:r>
            <a:r>
              <a:rPr lang="sr-Latn-R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jedan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je </a:t>
            </a:r>
            <a:r>
              <a:rPr lang="en-US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polni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hromozom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sr-Latn-RS" sz="2000" b="1" dirty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en-US" sz="20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olni</a:t>
            </a: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hromozom</a:t>
            </a:r>
            <a:r>
              <a:rPr lang="sr-Latn-R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kod žena</a:t>
            </a: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2437">
              <a:buFontTx/>
              <a:buChar char="-"/>
              <a:defRPr/>
            </a:pPr>
            <a:r>
              <a:rPr lang="en-US" sz="20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jajna</a:t>
            </a:r>
            <a:r>
              <a:rPr lang="en-US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cs typeface="Arial" panose="020B0604020202020204" pitchFamily="34" charset="0"/>
              </a:rPr>
              <a:t>ćelija</a:t>
            </a: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cs typeface="Arial" panose="020B0604020202020204" pitchFamily="34" charset="0"/>
              </a:rPr>
              <a:t>uvek</a:t>
            </a: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cs typeface="Arial" panose="020B0604020202020204" pitchFamily="34" charset="0"/>
              </a:rPr>
              <a:t>sadrži</a:t>
            </a: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X</a:t>
            </a: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hromozom</a:t>
            </a:r>
            <a:r>
              <a:rPr lang="en-US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 (</a:t>
            </a:r>
            <a:r>
              <a:rPr lang="sr-Latn-RS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HOMOGAMETAN POL</a:t>
            </a:r>
            <a:r>
              <a:rPr lang="en-US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r>
              <a:rPr lang="sr-Latn-RS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</a:p>
          <a:p>
            <a:pPr marL="109537" indent="0">
              <a:buNone/>
              <a:defRPr/>
            </a:pPr>
            <a:endParaRPr lang="sr-Latn-RS" sz="2000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Polni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hromozomi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kod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sr-Latn-R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muškarca</a:t>
            </a: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50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% </a:t>
            </a:r>
            <a:r>
              <a:rPr lang="en-US" sz="2000" dirty="0" err="1">
                <a:solidFill>
                  <a:srgbClr val="0070C0"/>
                </a:solidFill>
                <a:cs typeface="Arial" panose="020B0604020202020204" pitchFamily="34" charset="0"/>
              </a:rPr>
              <a:t>spermatozoida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cs typeface="Arial" panose="020B0604020202020204" pitchFamily="34" charset="0"/>
              </a:rPr>
              <a:t>nosi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X</a:t>
            </a:r>
            <a:r>
              <a:rPr lang="en-US" sz="2000" b="1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cs typeface="Arial" panose="020B0604020202020204" pitchFamily="34" charset="0"/>
              </a:rPr>
              <a:t>hromozom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endParaRPr lang="sr-Latn-RS" sz="2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50% 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Y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cs typeface="Arial" panose="020B0604020202020204" pitchFamily="34" charset="0"/>
              </a:rPr>
              <a:t>hromozom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sr-Latn-RS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HETEROGAMETAN POL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). </a:t>
            </a:r>
            <a:endParaRPr lang="en-US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071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832"/>
            <a:ext cx="9144000" cy="1905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sr-Latn-RS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r-Latn-RS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sr-Latn-RS" sz="2000" u="sng" dirty="0" smtClean="0">
                <a:solidFill>
                  <a:srgbClr val="002060"/>
                </a:solidFill>
              </a:rPr>
              <a:t>Uloga gameta je u formiranju nove jedinke.</a:t>
            </a:r>
            <a:br>
              <a:rPr lang="sr-Latn-RS" sz="2000" u="sng" dirty="0" smtClean="0">
                <a:solidFill>
                  <a:srgbClr val="002060"/>
                </a:solidFill>
              </a:rPr>
            </a:br>
            <a:r>
              <a:rPr lang="sr-Latn-RS" sz="2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r-Latn-RS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000" dirty="0" err="1" smtClean="0">
                <a:solidFill>
                  <a:srgbClr val="002060"/>
                </a:solidFill>
              </a:rPr>
              <a:t>Zigot</a:t>
            </a:r>
            <a:r>
              <a:rPr lang="sr-Latn-RS" sz="2000" dirty="0" smtClean="0">
                <a:solidFill>
                  <a:srgbClr val="002060"/>
                </a:solidFill>
              </a:rPr>
              <a:t> (oplođena jajna ćelija)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nastaje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spajanjem</a:t>
            </a:r>
            <a:r>
              <a:rPr lang="en-US" sz="2000" dirty="0" smtClean="0">
                <a:solidFill>
                  <a:srgbClr val="002060"/>
                </a:solidFill>
              </a:rPr>
              <a:t> mu</a:t>
            </a:r>
            <a:r>
              <a:rPr lang="sr-Latn-RS" sz="2000" dirty="0" smtClean="0">
                <a:solidFill>
                  <a:srgbClr val="002060"/>
                </a:solidFill>
              </a:rPr>
              <a:t>š</a:t>
            </a:r>
            <a:r>
              <a:rPr lang="en-US" sz="2000" dirty="0" err="1" smtClean="0">
                <a:solidFill>
                  <a:srgbClr val="002060"/>
                </a:solidFill>
              </a:rPr>
              <a:t>ke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sr-Latn-RS" sz="2000" dirty="0" err="1" smtClean="0">
                <a:solidFill>
                  <a:srgbClr val="002060"/>
                </a:solidFill>
              </a:rPr>
              <a:t>ž</a:t>
            </a:r>
            <a:r>
              <a:rPr lang="en-US" sz="2000" dirty="0" err="1" smtClean="0">
                <a:solidFill>
                  <a:srgbClr val="002060"/>
                </a:solidFill>
              </a:rPr>
              <a:t>enske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polne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</a:rPr>
              <a:t>ć</a:t>
            </a:r>
            <a:r>
              <a:rPr lang="en-US" sz="2000" dirty="0" err="1" smtClean="0">
                <a:solidFill>
                  <a:srgbClr val="002060"/>
                </a:solidFill>
              </a:rPr>
              <a:t>elije</a:t>
            </a:r>
            <a:r>
              <a:rPr lang="sr-Latn-RS" sz="2000" dirty="0" smtClean="0">
                <a:solidFill>
                  <a:srgbClr val="002060"/>
                </a:solidFill>
              </a:rPr>
              <a:t>.</a:t>
            </a:r>
            <a:br>
              <a:rPr lang="sr-Latn-R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23 </a:t>
            </a:r>
            <a:r>
              <a:rPr lang="en-US" sz="2000" dirty="0" err="1" smtClean="0">
                <a:solidFill>
                  <a:srgbClr val="002060"/>
                </a:solidFill>
              </a:rPr>
              <a:t>hromozoma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majke</a:t>
            </a:r>
            <a:r>
              <a:rPr lang="en-US" sz="2000" dirty="0" smtClean="0">
                <a:solidFill>
                  <a:srgbClr val="002060"/>
                </a:solidFill>
              </a:rPr>
              <a:t> + 23 </a:t>
            </a:r>
            <a:r>
              <a:rPr lang="en-US" sz="2000" dirty="0" err="1" smtClean="0">
                <a:solidFill>
                  <a:srgbClr val="002060"/>
                </a:solidFill>
              </a:rPr>
              <a:t>hromozoma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oca</a:t>
            </a:r>
            <a:r>
              <a:rPr lang="en-US" sz="2000" dirty="0" smtClean="0">
                <a:solidFill>
                  <a:srgbClr val="002060"/>
                </a:solidFill>
              </a:rPr>
              <a:t> = </a:t>
            </a:r>
            <a:r>
              <a:rPr lang="sr-Latn-RS" sz="2000" dirty="0" smtClean="0">
                <a:solidFill>
                  <a:srgbClr val="002060"/>
                </a:solidFill>
              </a:rPr>
              <a:t>ZIGOT (</a:t>
            </a:r>
            <a:r>
              <a:rPr lang="en-US" sz="2000" dirty="0" smtClean="0">
                <a:solidFill>
                  <a:srgbClr val="002060"/>
                </a:solidFill>
              </a:rPr>
              <a:t>46 </a:t>
            </a:r>
            <a:r>
              <a:rPr lang="en-US" sz="2000" dirty="0" err="1" smtClean="0">
                <a:solidFill>
                  <a:srgbClr val="002060"/>
                </a:solidFill>
              </a:rPr>
              <a:t>hromozoma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r>
              <a:rPr lang="sr-Latn-RS" sz="2000" dirty="0" smtClean="0">
                <a:solidFill>
                  <a:srgbClr val="002060"/>
                </a:solidFill>
              </a:rPr>
              <a:t>.</a:t>
            </a:r>
            <a:br>
              <a:rPr lang="sr-Latn-RS" sz="2000" dirty="0" smtClean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7107" name="Picture 2" descr="C:\Users\Korisnik\Documents\zigot sl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384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4600" y="2514600"/>
            <a:ext cx="1295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chemeClr val="accent4">
                    <a:lumMod val="50000"/>
                  </a:schemeClr>
                </a:solidFill>
              </a:rPr>
              <a:t>oplođenje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4191000"/>
            <a:ext cx="1295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chemeClr val="accent4">
                    <a:lumMod val="50000"/>
                  </a:schemeClr>
                </a:solidFill>
              </a:rPr>
              <a:t>fetus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4191000"/>
            <a:ext cx="1295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chemeClr val="accent4">
                    <a:lumMod val="50000"/>
                  </a:schemeClr>
                </a:solidFill>
              </a:rPr>
              <a:t>embrion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76800" y="2514600"/>
            <a:ext cx="1295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chemeClr val="accent4">
                    <a:lumMod val="50000"/>
                  </a:schemeClr>
                </a:solidFill>
              </a:rPr>
              <a:t>zigot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4900" y="5860026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dirty="0" smtClean="0">
                <a:solidFill>
                  <a:srgbClr val="8064A2">
                    <a:lumMod val="50000"/>
                  </a:srgbClr>
                </a:solidFill>
                <a:ea typeface="+mj-ea"/>
                <a:cs typeface="+mj-cs"/>
              </a:rPr>
              <a:t>Uputstva za razvoj embriona su sadržana u njegovoj naslednoj osnovi.</a:t>
            </a:r>
            <a:endParaRPr lang="sr-Latn-RS" sz="2000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39717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867569" y="1705769"/>
            <a:ext cx="2376488" cy="23764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1262063" y="1997075"/>
            <a:ext cx="1511300" cy="15843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331913" y="2068512"/>
            <a:ext cx="960437" cy="1512888"/>
            <a:chOff x="839" y="1304"/>
            <a:chExt cx="605" cy="953"/>
          </a:xfrm>
        </p:grpSpPr>
        <p:sp>
          <p:nvSpPr>
            <p:cNvPr id="15364" name="Freeform 4"/>
            <p:cNvSpPr>
              <a:spLocks/>
            </p:cNvSpPr>
            <p:nvPr/>
          </p:nvSpPr>
          <p:spPr bwMode="auto">
            <a:xfrm>
              <a:off x="976" y="1304"/>
              <a:ext cx="138" cy="470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08" y="75"/>
                </a:cxn>
                <a:cxn ang="0">
                  <a:pos x="81" y="115"/>
                </a:cxn>
                <a:cxn ang="0">
                  <a:pos x="67" y="136"/>
                </a:cxn>
                <a:cxn ang="0">
                  <a:pos x="88" y="298"/>
                </a:cxn>
                <a:cxn ang="0">
                  <a:pos x="40" y="407"/>
                </a:cxn>
                <a:cxn ang="0">
                  <a:pos x="13" y="447"/>
                </a:cxn>
                <a:cxn ang="0">
                  <a:pos x="20" y="556"/>
                </a:cxn>
              </a:cxnLst>
              <a:rect l="0" t="0" r="r" b="b"/>
              <a:pathLst>
                <a:path w="144" h="556">
                  <a:moveTo>
                    <a:pt x="122" y="0"/>
                  </a:moveTo>
                  <a:cubicBezTo>
                    <a:pt x="144" y="34"/>
                    <a:pt x="130" y="46"/>
                    <a:pt x="108" y="75"/>
                  </a:cubicBezTo>
                  <a:cubicBezTo>
                    <a:pt x="98" y="88"/>
                    <a:pt x="90" y="102"/>
                    <a:pt x="81" y="115"/>
                  </a:cubicBezTo>
                  <a:cubicBezTo>
                    <a:pt x="76" y="122"/>
                    <a:pt x="67" y="136"/>
                    <a:pt x="67" y="136"/>
                  </a:cubicBezTo>
                  <a:cubicBezTo>
                    <a:pt x="53" y="183"/>
                    <a:pt x="82" y="250"/>
                    <a:pt x="88" y="298"/>
                  </a:cubicBezTo>
                  <a:cubicBezTo>
                    <a:pt x="81" y="341"/>
                    <a:pt x="63" y="370"/>
                    <a:pt x="40" y="407"/>
                  </a:cubicBezTo>
                  <a:cubicBezTo>
                    <a:pt x="32" y="421"/>
                    <a:pt x="13" y="447"/>
                    <a:pt x="13" y="447"/>
                  </a:cubicBezTo>
                  <a:cubicBezTo>
                    <a:pt x="0" y="485"/>
                    <a:pt x="20" y="518"/>
                    <a:pt x="20" y="556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 rot="465745">
              <a:off x="1345" y="1803"/>
              <a:ext cx="99" cy="45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08" y="75"/>
                </a:cxn>
                <a:cxn ang="0">
                  <a:pos x="81" y="115"/>
                </a:cxn>
                <a:cxn ang="0">
                  <a:pos x="67" y="136"/>
                </a:cxn>
                <a:cxn ang="0">
                  <a:pos x="88" y="298"/>
                </a:cxn>
                <a:cxn ang="0">
                  <a:pos x="40" y="407"/>
                </a:cxn>
                <a:cxn ang="0">
                  <a:pos x="13" y="447"/>
                </a:cxn>
                <a:cxn ang="0">
                  <a:pos x="20" y="556"/>
                </a:cxn>
              </a:cxnLst>
              <a:rect l="0" t="0" r="r" b="b"/>
              <a:pathLst>
                <a:path w="144" h="556">
                  <a:moveTo>
                    <a:pt x="122" y="0"/>
                  </a:moveTo>
                  <a:cubicBezTo>
                    <a:pt x="144" y="34"/>
                    <a:pt x="130" y="46"/>
                    <a:pt x="108" y="75"/>
                  </a:cubicBezTo>
                  <a:cubicBezTo>
                    <a:pt x="98" y="88"/>
                    <a:pt x="90" y="102"/>
                    <a:pt x="81" y="115"/>
                  </a:cubicBezTo>
                  <a:cubicBezTo>
                    <a:pt x="76" y="122"/>
                    <a:pt x="67" y="136"/>
                    <a:pt x="67" y="136"/>
                  </a:cubicBezTo>
                  <a:cubicBezTo>
                    <a:pt x="53" y="183"/>
                    <a:pt x="82" y="250"/>
                    <a:pt x="88" y="298"/>
                  </a:cubicBezTo>
                  <a:cubicBezTo>
                    <a:pt x="81" y="341"/>
                    <a:pt x="63" y="370"/>
                    <a:pt x="40" y="407"/>
                  </a:cubicBezTo>
                  <a:cubicBezTo>
                    <a:pt x="32" y="421"/>
                    <a:pt x="13" y="447"/>
                    <a:pt x="13" y="447"/>
                  </a:cubicBezTo>
                  <a:cubicBezTo>
                    <a:pt x="0" y="485"/>
                    <a:pt x="20" y="518"/>
                    <a:pt x="20" y="556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1203" y="1947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839" y="1530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403350" y="2351088"/>
            <a:ext cx="1296988" cy="1087437"/>
            <a:chOff x="884" y="1481"/>
            <a:chExt cx="817" cy="685"/>
          </a:xfrm>
        </p:grpSpPr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1475" y="1482"/>
              <a:ext cx="131" cy="6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67"/>
                </a:cxn>
                <a:cxn ang="0">
                  <a:pos x="102" y="230"/>
                </a:cxn>
                <a:cxn ang="0">
                  <a:pos x="82" y="250"/>
                </a:cxn>
                <a:cxn ang="0">
                  <a:pos x="54" y="291"/>
                </a:cxn>
                <a:cxn ang="0">
                  <a:pos x="41" y="311"/>
                </a:cxn>
                <a:cxn ang="0">
                  <a:pos x="75" y="433"/>
                </a:cxn>
                <a:cxn ang="0">
                  <a:pos x="109" y="494"/>
                </a:cxn>
                <a:cxn ang="0">
                  <a:pos x="88" y="609"/>
                </a:cxn>
                <a:cxn ang="0">
                  <a:pos x="68" y="684"/>
                </a:cxn>
              </a:cxnLst>
              <a:rect l="0" t="0" r="r" b="b"/>
              <a:pathLst>
                <a:path w="131" h="684">
                  <a:moveTo>
                    <a:pt x="0" y="0"/>
                  </a:moveTo>
                  <a:cubicBezTo>
                    <a:pt x="37" y="10"/>
                    <a:pt x="63" y="46"/>
                    <a:pt x="95" y="67"/>
                  </a:cubicBezTo>
                  <a:cubicBezTo>
                    <a:pt x="123" y="109"/>
                    <a:pt x="131" y="186"/>
                    <a:pt x="102" y="230"/>
                  </a:cubicBezTo>
                  <a:cubicBezTo>
                    <a:pt x="97" y="238"/>
                    <a:pt x="88" y="243"/>
                    <a:pt x="82" y="250"/>
                  </a:cubicBezTo>
                  <a:cubicBezTo>
                    <a:pt x="72" y="263"/>
                    <a:pt x="63" y="277"/>
                    <a:pt x="54" y="291"/>
                  </a:cubicBezTo>
                  <a:cubicBezTo>
                    <a:pt x="50" y="298"/>
                    <a:pt x="41" y="311"/>
                    <a:pt x="41" y="311"/>
                  </a:cubicBezTo>
                  <a:cubicBezTo>
                    <a:pt x="47" y="372"/>
                    <a:pt x="44" y="389"/>
                    <a:pt x="75" y="433"/>
                  </a:cubicBezTo>
                  <a:cubicBezTo>
                    <a:pt x="82" y="455"/>
                    <a:pt x="109" y="494"/>
                    <a:pt x="109" y="494"/>
                  </a:cubicBezTo>
                  <a:cubicBezTo>
                    <a:pt x="121" y="536"/>
                    <a:pt x="112" y="574"/>
                    <a:pt x="88" y="609"/>
                  </a:cubicBezTo>
                  <a:cubicBezTo>
                    <a:pt x="81" y="634"/>
                    <a:pt x="68" y="657"/>
                    <a:pt x="68" y="684"/>
                  </a:cubicBezTo>
                </a:path>
              </a:pathLst>
            </a:custGeom>
            <a:noFill/>
            <a:ln w="3810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 rot="2682801">
              <a:off x="1066" y="1481"/>
              <a:ext cx="131" cy="6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67"/>
                </a:cxn>
                <a:cxn ang="0">
                  <a:pos x="102" y="230"/>
                </a:cxn>
                <a:cxn ang="0">
                  <a:pos x="82" y="250"/>
                </a:cxn>
                <a:cxn ang="0">
                  <a:pos x="54" y="291"/>
                </a:cxn>
                <a:cxn ang="0">
                  <a:pos x="41" y="311"/>
                </a:cxn>
                <a:cxn ang="0">
                  <a:pos x="75" y="433"/>
                </a:cxn>
                <a:cxn ang="0">
                  <a:pos x="109" y="494"/>
                </a:cxn>
                <a:cxn ang="0">
                  <a:pos x="88" y="609"/>
                </a:cxn>
                <a:cxn ang="0">
                  <a:pos x="68" y="684"/>
                </a:cxn>
              </a:cxnLst>
              <a:rect l="0" t="0" r="r" b="b"/>
              <a:pathLst>
                <a:path w="131" h="684">
                  <a:moveTo>
                    <a:pt x="0" y="0"/>
                  </a:moveTo>
                  <a:cubicBezTo>
                    <a:pt x="37" y="10"/>
                    <a:pt x="63" y="46"/>
                    <a:pt x="95" y="67"/>
                  </a:cubicBezTo>
                  <a:cubicBezTo>
                    <a:pt x="123" y="109"/>
                    <a:pt x="131" y="186"/>
                    <a:pt x="102" y="230"/>
                  </a:cubicBezTo>
                  <a:cubicBezTo>
                    <a:pt x="97" y="238"/>
                    <a:pt x="88" y="243"/>
                    <a:pt x="82" y="250"/>
                  </a:cubicBezTo>
                  <a:cubicBezTo>
                    <a:pt x="72" y="263"/>
                    <a:pt x="63" y="277"/>
                    <a:pt x="54" y="291"/>
                  </a:cubicBezTo>
                  <a:cubicBezTo>
                    <a:pt x="50" y="298"/>
                    <a:pt x="41" y="311"/>
                    <a:pt x="41" y="311"/>
                  </a:cubicBezTo>
                  <a:cubicBezTo>
                    <a:pt x="47" y="372"/>
                    <a:pt x="44" y="389"/>
                    <a:pt x="75" y="433"/>
                  </a:cubicBezTo>
                  <a:cubicBezTo>
                    <a:pt x="82" y="455"/>
                    <a:pt x="109" y="494"/>
                    <a:pt x="109" y="494"/>
                  </a:cubicBezTo>
                  <a:cubicBezTo>
                    <a:pt x="121" y="536"/>
                    <a:pt x="112" y="574"/>
                    <a:pt x="88" y="609"/>
                  </a:cubicBezTo>
                  <a:cubicBezTo>
                    <a:pt x="81" y="634"/>
                    <a:pt x="68" y="657"/>
                    <a:pt x="68" y="684"/>
                  </a:cubicBez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884" y="1848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1520" y="1766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1908175" y="329406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900113" y="3149601"/>
            <a:ext cx="2376487" cy="1808163"/>
            <a:chOff x="567" y="1984"/>
            <a:chExt cx="1497" cy="1139"/>
          </a:xfrm>
        </p:grpSpPr>
        <p:sp>
          <p:nvSpPr>
            <p:cNvPr id="15400" name="Line 40"/>
            <p:cNvSpPr>
              <a:spLocks noChangeShapeType="1"/>
            </p:cNvSpPr>
            <p:nvPr/>
          </p:nvSpPr>
          <p:spPr bwMode="auto">
            <a:xfrm flipH="1" flipV="1">
              <a:off x="1066" y="1984"/>
              <a:ext cx="45" cy="81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Text Box 41"/>
            <p:cNvSpPr txBox="1">
              <a:spLocks noChangeArrowheads="1"/>
            </p:cNvSpPr>
            <p:nvPr/>
          </p:nvSpPr>
          <p:spPr bwMode="auto">
            <a:xfrm>
              <a:off x="567" y="2755"/>
              <a:ext cx="1497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unutra su</a:t>
              </a:r>
              <a:r>
                <a:rPr lang="en-U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mole</a:t>
              </a:r>
              <a:r>
                <a:rPr lang="sr-Latn-C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ul</a:t>
              </a:r>
              <a:r>
                <a:rPr lang="sr-Latn-C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DN</a:t>
              </a:r>
              <a:r>
                <a:rPr lang="sr-Latn-C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3709860" y="1705769"/>
            <a:ext cx="5257800" cy="31710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H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romozomi se</a:t>
            </a: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vide </a:t>
            </a: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kao končaste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strukture koje su krajevima</a:t>
            </a: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vezane </a:t>
            </a: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za jedrovu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membranu.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S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vaki hromozom se sastoji od dve sestrinske hromatide, ali se to još uvek ne uočava jer hromatin nije kondenzovan.</a:t>
            </a:r>
          </a:p>
          <a:p>
            <a:pPr>
              <a:spcBef>
                <a:spcPct val="20000"/>
              </a:spcBef>
              <a:defRPr/>
            </a:pP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Počinje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kondenzacija hromatina.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435863"/>
            <a:ext cx="8229600" cy="1036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Leptoten</a:t>
            </a:r>
            <a:r>
              <a:rPr kumimoji="0" lang="sr-Latn-RS" sz="28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– profaza</a:t>
            </a:r>
            <a:r>
              <a:rPr kumimoji="0" lang="sr-Latn-RS" sz="2800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I</a:t>
            </a:r>
            <a:endParaRPr kumimoji="0" lang="en-US" sz="280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968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6" name="Oval 14"/>
          <p:cNvSpPr>
            <a:spLocks noChangeArrowheads="1"/>
          </p:cNvSpPr>
          <p:nvPr/>
        </p:nvSpPr>
        <p:spPr bwMode="auto">
          <a:xfrm>
            <a:off x="747713" y="1828800"/>
            <a:ext cx="2376487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9887" name="Oval 15"/>
          <p:cNvSpPr>
            <a:spLocks noChangeArrowheads="1"/>
          </p:cNvSpPr>
          <p:nvPr/>
        </p:nvSpPr>
        <p:spPr bwMode="auto">
          <a:xfrm>
            <a:off x="1181100" y="2260600"/>
            <a:ext cx="1511300" cy="15843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9894" name="Oval 22"/>
          <p:cNvSpPr>
            <a:spLocks noChangeArrowheads="1"/>
          </p:cNvSpPr>
          <p:nvPr/>
        </p:nvSpPr>
        <p:spPr bwMode="auto">
          <a:xfrm>
            <a:off x="1900238" y="2405063"/>
            <a:ext cx="144462" cy="144462"/>
          </a:xfrm>
          <a:prstGeom prst="ellipse">
            <a:avLst/>
          </a:prstGeom>
          <a:solidFill>
            <a:srgbClr val="DDDDDD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900238" y="2765425"/>
            <a:ext cx="790575" cy="796925"/>
            <a:chOff x="1197" y="1742"/>
            <a:chExt cx="498" cy="502"/>
          </a:xfrm>
        </p:grpSpPr>
        <p:sp>
          <p:nvSpPr>
            <p:cNvPr id="79889" name="Freeform 17"/>
            <p:cNvSpPr>
              <a:spLocks/>
            </p:cNvSpPr>
            <p:nvPr/>
          </p:nvSpPr>
          <p:spPr bwMode="auto">
            <a:xfrm>
              <a:off x="1423" y="1742"/>
              <a:ext cx="132" cy="5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67"/>
                </a:cxn>
                <a:cxn ang="0">
                  <a:pos x="102" y="230"/>
                </a:cxn>
                <a:cxn ang="0">
                  <a:pos x="82" y="250"/>
                </a:cxn>
                <a:cxn ang="0">
                  <a:pos x="54" y="291"/>
                </a:cxn>
                <a:cxn ang="0">
                  <a:pos x="41" y="311"/>
                </a:cxn>
                <a:cxn ang="0">
                  <a:pos x="75" y="433"/>
                </a:cxn>
                <a:cxn ang="0">
                  <a:pos x="109" y="494"/>
                </a:cxn>
                <a:cxn ang="0">
                  <a:pos x="88" y="609"/>
                </a:cxn>
                <a:cxn ang="0">
                  <a:pos x="68" y="684"/>
                </a:cxn>
              </a:cxnLst>
              <a:rect l="0" t="0" r="r" b="b"/>
              <a:pathLst>
                <a:path w="131" h="684">
                  <a:moveTo>
                    <a:pt x="0" y="0"/>
                  </a:moveTo>
                  <a:cubicBezTo>
                    <a:pt x="37" y="10"/>
                    <a:pt x="63" y="46"/>
                    <a:pt x="95" y="67"/>
                  </a:cubicBezTo>
                  <a:cubicBezTo>
                    <a:pt x="123" y="109"/>
                    <a:pt x="131" y="186"/>
                    <a:pt x="102" y="230"/>
                  </a:cubicBezTo>
                  <a:cubicBezTo>
                    <a:pt x="97" y="238"/>
                    <a:pt x="88" y="243"/>
                    <a:pt x="82" y="250"/>
                  </a:cubicBezTo>
                  <a:cubicBezTo>
                    <a:pt x="72" y="263"/>
                    <a:pt x="63" y="277"/>
                    <a:pt x="54" y="291"/>
                  </a:cubicBezTo>
                  <a:cubicBezTo>
                    <a:pt x="50" y="298"/>
                    <a:pt x="41" y="311"/>
                    <a:pt x="41" y="311"/>
                  </a:cubicBezTo>
                  <a:cubicBezTo>
                    <a:pt x="47" y="372"/>
                    <a:pt x="44" y="389"/>
                    <a:pt x="75" y="433"/>
                  </a:cubicBezTo>
                  <a:cubicBezTo>
                    <a:pt x="82" y="455"/>
                    <a:pt x="109" y="494"/>
                    <a:pt x="109" y="494"/>
                  </a:cubicBezTo>
                  <a:cubicBezTo>
                    <a:pt x="121" y="536"/>
                    <a:pt x="112" y="574"/>
                    <a:pt x="88" y="609"/>
                  </a:cubicBezTo>
                  <a:cubicBezTo>
                    <a:pt x="81" y="634"/>
                    <a:pt x="68" y="657"/>
                    <a:pt x="68" y="684"/>
                  </a:cubicBezTo>
                </a:path>
              </a:pathLst>
            </a:custGeom>
            <a:noFill/>
            <a:ln w="5715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Text Box 18"/>
            <p:cNvSpPr txBox="1">
              <a:spLocks noChangeArrowheads="1"/>
            </p:cNvSpPr>
            <p:nvPr/>
          </p:nvSpPr>
          <p:spPr bwMode="auto">
            <a:xfrm>
              <a:off x="1197" y="1924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79893" name="Text Box 21"/>
            <p:cNvSpPr txBox="1">
              <a:spLocks noChangeArrowheads="1"/>
            </p:cNvSpPr>
            <p:nvPr/>
          </p:nvSpPr>
          <p:spPr bwMode="auto">
            <a:xfrm>
              <a:off x="1514" y="1924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79916" name="Freeform 44"/>
            <p:cNvSpPr>
              <a:spLocks/>
            </p:cNvSpPr>
            <p:nvPr/>
          </p:nvSpPr>
          <p:spPr bwMode="auto">
            <a:xfrm>
              <a:off x="1333" y="1742"/>
              <a:ext cx="132" cy="5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67"/>
                </a:cxn>
                <a:cxn ang="0">
                  <a:pos x="102" y="230"/>
                </a:cxn>
                <a:cxn ang="0">
                  <a:pos x="82" y="250"/>
                </a:cxn>
                <a:cxn ang="0">
                  <a:pos x="54" y="291"/>
                </a:cxn>
                <a:cxn ang="0">
                  <a:pos x="41" y="311"/>
                </a:cxn>
                <a:cxn ang="0">
                  <a:pos x="75" y="433"/>
                </a:cxn>
                <a:cxn ang="0">
                  <a:pos x="109" y="494"/>
                </a:cxn>
                <a:cxn ang="0">
                  <a:pos x="88" y="609"/>
                </a:cxn>
                <a:cxn ang="0">
                  <a:pos x="68" y="684"/>
                </a:cxn>
              </a:cxnLst>
              <a:rect l="0" t="0" r="r" b="b"/>
              <a:pathLst>
                <a:path w="131" h="684">
                  <a:moveTo>
                    <a:pt x="0" y="0"/>
                  </a:moveTo>
                  <a:cubicBezTo>
                    <a:pt x="37" y="10"/>
                    <a:pt x="63" y="46"/>
                    <a:pt x="95" y="67"/>
                  </a:cubicBezTo>
                  <a:cubicBezTo>
                    <a:pt x="123" y="109"/>
                    <a:pt x="131" y="186"/>
                    <a:pt x="102" y="230"/>
                  </a:cubicBezTo>
                  <a:cubicBezTo>
                    <a:pt x="97" y="238"/>
                    <a:pt x="88" y="243"/>
                    <a:pt x="82" y="250"/>
                  </a:cubicBezTo>
                  <a:cubicBezTo>
                    <a:pt x="72" y="263"/>
                    <a:pt x="63" y="277"/>
                    <a:pt x="54" y="291"/>
                  </a:cubicBezTo>
                  <a:cubicBezTo>
                    <a:pt x="50" y="298"/>
                    <a:pt x="41" y="311"/>
                    <a:pt x="41" y="311"/>
                  </a:cubicBezTo>
                  <a:cubicBezTo>
                    <a:pt x="47" y="372"/>
                    <a:pt x="44" y="389"/>
                    <a:pt x="75" y="433"/>
                  </a:cubicBezTo>
                  <a:cubicBezTo>
                    <a:pt x="82" y="455"/>
                    <a:pt x="109" y="494"/>
                    <a:pt x="109" y="494"/>
                  </a:cubicBezTo>
                  <a:cubicBezTo>
                    <a:pt x="121" y="536"/>
                    <a:pt x="112" y="574"/>
                    <a:pt x="88" y="609"/>
                  </a:cubicBezTo>
                  <a:cubicBezTo>
                    <a:pt x="81" y="634"/>
                    <a:pt x="68" y="657"/>
                    <a:pt x="68" y="684"/>
                  </a:cubicBezTo>
                </a:path>
              </a:pathLst>
            </a:custGeom>
            <a:noFill/>
            <a:ln w="57150" cmpd="sng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1323975" y="2981325"/>
            <a:ext cx="720725" cy="676275"/>
            <a:chOff x="834" y="1878"/>
            <a:chExt cx="454" cy="426"/>
          </a:xfrm>
        </p:grpSpPr>
        <p:sp>
          <p:nvSpPr>
            <p:cNvPr id="79888" name="Freeform 16"/>
            <p:cNvSpPr>
              <a:spLocks/>
            </p:cNvSpPr>
            <p:nvPr/>
          </p:nvSpPr>
          <p:spPr bwMode="auto">
            <a:xfrm>
              <a:off x="970" y="1878"/>
              <a:ext cx="136" cy="36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08" y="75"/>
                </a:cxn>
                <a:cxn ang="0">
                  <a:pos x="81" y="115"/>
                </a:cxn>
                <a:cxn ang="0">
                  <a:pos x="67" y="136"/>
                </a:cxn>
                <a:cxn ang="0">
                  <a:pos x="88" y="298"/>
                </a:cxn>
                <a:cxn ang="0">
                  <a:pos x="40" y="407"/>
                </a:cxn>
                <a:cxn ang="0">
                  <a:pos x="13" y="447"/>
                </a:cxn>
                <a:cxn ang="0">
                  <a:pos x="20" y="556"/>
                </a:cxn>
              </a:cxnLst>
              <a:rect l="0" t="0" r="r" b="b"/>
              <a:pathLst>
                <a:path w="144" h="556">
                  <a:moveTo>
                    <a:pt x="122" y="0"/>
                  </a:moveTo>
                  <a:cubicBezTo>
                    <a:pt x="144" y="34"/>
                    <a:pt x="130" y="46"/>
                    <a:pt x="108" y="75"/>
                  </a:cubicBezTo>
                  <a:cubicBezTo>
                    <a:pt x="98" y="88"/>
                    <a:pt x="90" y="102"/>
                    <a:pt x="81" y="115"/>
                  </a:cubicBezTo>
                  <a:cubicBezTo>
                    <a:pt x="76" y="122"/>
                    <a:pt x="67" y="136"/>
                    <a:pt x="67" y="136"/>
                  </a:cubicBezTo>
                  <a:cubicBezTo>
                    <a:pt x="53" y="183"/>
                    <a:pt x="82" y="250"/>
                    <a:pt x="88" y="298"/>
                  </a:cubicBezTo>
                  <a:cubicBezTo>
                    <a:pt x="81" y="341"/>
                    <a:pt x="63" y="370"/>
                    <a:pt x="40" y="407"/>
                  </a:cubicBezTo>
                  <a:cubicBezTo>
                    <a:pt x="32" y="421"/>
                    <a:pt x="13" y="447"/>
                    <a:pt x="13" y="447"/>
                  </a:cubicBezTo>
                  <a:cubicBezTo>
                    <a:pt x="0" y="485"/>
                    <a:pt x="20" y="518"/>
                    <a:pt x="20" y="556"/>
                  </a:cubicBezTo>
                </a:path>
              </a:pathLst>
            </a:custGeom>
            <a:noFill/>
            <a:ln w="57150" cmpd="sng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1106" y="213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79892" name="Text Box 20"/>
            <p:cNvSpPr txBox="1">
              <a:spLocks noChangeArrowheads="1"/>
            </p:cNvSpPr>
            <p:nvPr/>
          </p:nvSpPr>
          <p:spPr bwMode="auto">
            <a:xfrm>
              <a:off x="834" y="1969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3399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79917" name="Freeform 45"/>
            <p:cNvSpPr>
              <a:spLocks/>
            </p:cNvSpPr>
            <p:nvPr/>
          </p:nvSpPr>
          <p:spPr bwMode="auto">
            <a:xfrm>
              <a:off x="1061" y="1878"/>
              <a:ext cx="136" cy="36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08" y="75"/>
                </a:cxn>
                <a:cxn ang="0">
                  <a:pos x="81" y="115"/>
                </a:cxn>
                <a:cxn ang="0">
                  <a:pos x="67" y="136"/>
                </a:cxn>
                <a:cxn ang="0">
                  <a:pos x="88" y="298"/>
                </a:cxn>
                <a:cxn ang="0">
                  <a:pos x="40" y="407"/>
                </a:cxn>
                <a:cxn ang="0">
                  <a:pos x="13" y="447"/>
                </a:cxn>
                <a:cxn ang="0">
                  <a:pos x="20" y="556"/>
                </a:cxn>
              </a:cxnLst>
              <a:rect l="0" t="0" r="r" b="b"/>
              <a:pathLst>
                <a:path w="144" h="556">
                  <a:moveTo>
                    <a:pt x="122" y="0"/>
                  </a:moveTo>
                  <a:cubicBezTo>
                    <a:pt x="144" y="34"/>
                    <a:pt x="130" y="46"/>
                    <a:pt x="108" y="75"/>
                  </a:cubicBezTo>
                  <a:cubicBezTo>
                    <a:pt x="98" y="88"/>
                    <a:pt x="90" y="102"/>
                    <a:pt x="81" y="115"/>
                  </a:cubicBezTo>
                  <a:cubicBezTo>
                    <a:pt x="76" y="122"/>
                    <a:pt x="67" y="136"/>
                    <a:pt x="67" y="136"/>
                  </a:cubicBezTo>
                  <a:cubicBezTo>
                    <a:pt x="53" y="183"/>
                    <a:pt x="82" y="250"/>
                    <a:pt x="88" y="298"/>
                  </a:cubicBezTo>
                  <a:cubicBezTo>
                    <a:pt x="81" y="341"/>
                    <a:pt x="63" y="370"/>
                    <a:pt x="40" y="407"/>
                  </a:cubicBezTo>
                  <a:cubicBezTo>
                    <a:pt x="32" y="421"/>
                    <a:pt x="13" y="447"/>
                    <a:pt x="13" y="447"/>
                  </a:cubicBezTo>
                  <a:cubicBezTo>
                    <a:pt x="0" y="485"/>
                    <a:pt x="20" y="518"/>
                    <a:pt x="20" y="556"/>
                  </a:cubicBezTo>
                </a:path>
              </a:pathLst>
            </a:custGeom>
            <a:noFill/>
            <a:ln w="57150" cmpd="sng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Content Placeholder 3"/>
          <p:cNvSpPr txBox="1">
            <a:spLocks/>
          </p:cNvSpPr>
          <p:nvPr/>
        </p:nvSpPr>
        <p:spPr>
          <a:xfrm>
            <a:off x="3268663" y="1743868"/>
            <a:ext cx="5776087" cy="4123531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N</a:t>
            </a: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astavlja se kondenzacija hromatina – hromozomi su deblji i kraći</a:t>
            </a:r>
            <a:r>
              <a:rPr lang="sr-Latn-RS" sz="24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Nastaju parovi homologih </a:t>
            </a: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hromozoma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sr-Latn-RS" sz="2000" b="1" dirty="0" smtClean="0">
                <a:solidFill>
                  <a:srgbClr val="002060"/>
                </a:solidFill>
                <a:cs typeface="Times New Roman" pitchFamily="18" charset="0"/>
              </a:rPr>
              <a:t>bivalenti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Smatra se da se u ovoj fazi odigrava </a:t>
            </a:r>
            <a:r>
              <a:rPr lang="sr-Latn-RS" sz="2000" b="1" dirty="0" smtClean="0">
                <a:solidFill>
                  <a:srgbClr val="002060"/>
                </a:solidFill>
                <a:cs typeface="Times New Roman" pitchFamily="18" charset="0"/>
              </a:rPr>
              <a:t>Crossing-over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I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zmeđu</a:t>
            </a: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sparenih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homologih </a:t>
            </a: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hromozoma</a:t>
            </a:r>
            <a:r>
              <a:rPr kumimoji="0" lang="sr-Latn-RS" sz="2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se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formira</a:t>
            </a:r>
            <a:r>
              <a:rPr kumimoji="0" lang="sr-Latn-RS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sr-Latn-R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sinaptonemalni kompleks</a:t>
            </a:r>
            <a:r>
              <a:rPr lang="sr-Latn-R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tj.</a:t>
            </a:r>
            <a:r>
              <a:rPr lang="sr-Latn-RS" sz="2000" b="1" dirty="0" smtClean="0">
                <a:solidFill>
                  <a:srgbClr val="002060"/>
                </a:solidFill>
                <a:cs typeface="Times New Roman" pitchFamily="18" charset="0"/>
              </a:rPr>
              <a:t> sinapsa.</a:t>
            </a: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sr-Latn-R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sr-Latn-RS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7200" y="492380"/>
            <a:ext cx="7924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Zigoten – profaza I</a:t>
            </a:r>
            <a:endParaRPr kumimoji="0" lang="en-US" sz="280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70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09600" y="990600"/>
            <a:ext cx="762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r-Latn-RS" sz="2000" b="1" u="sng" dirty="0" smtClean="0">
                <a:solidFill>
                  <a:srgbClr val="002060"/>
                </a:solidFill>
                <a:cs typeface="Times New Roman" pitchFamily="18" charset="0"/>
              </a:rPr>
              <a:t>Bivalenti</a:t>
            </a:r>
            <a:r>
              <a:rPr lang="sr-Latn-RS" sz="2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= parovi homologih hromozoma.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srgbClr val="002060"/>
                </a:solidFill>
                <a:cs typeface="Times New Roman" pitchFamily="18" charset="0"/>
              </a:rPr>
              <a:t>HOMOLOGI HROMOZOMI </a:t>
            </a:r>
            <a:r>
              <a:rPr lang="sr-Latn-CS" sz="2000" dirty="0" smtClean="0">
                <a:solidFill>
                  <a:srgbClr val="002060"/>
                </a:solidFill>
                <a:cs typeface="Times New Roman" pitchFamily="18" charset="0"/>
              </a:rPr>
              <a:t>imaju </a:t>
            </a:r>
            <a:r>
              <a:rPr lang="sr-Latn-CS" sz="2000" dirty="0">
                <a:solidFill>
                  <a:srgbClr val="002060"/>
                </a:solidFill>
                <a:cs typeface="Times New Roman" pitchFamily="18" charset="0"/>
              </a:rPr>
              <a:t>iste genske lokuse, isti su po obliku i veličini, jedan potiče od majke a drugi od oca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sr-Latn-C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62000" y="4876800"/>
            <a:ext cx="1600200" cy="1371600"/>
            <a:chOff x="480" y="3072"/>
            <a:chExt cx="1008" cy="864"/>
          </a:xfrm>
        </p:grpSpPr>
        <p:sp>
          <p:nvSpPr>
            <p:cNvPr id="94215" name="AutoShape 7"/>
            <p:cNvSpPr>
              <a:spLocks noChangeArrowheads="1"/>
            </p:cNvSpPr>
            <p:nvPr/>
          </p:nvSpPr>
          <p:spPr bwMode="auto">
            <a:xfrm>
              <a:off x="864" y="3072"/>
              <a:ext cx="96" cy="432"/>
            </a:xfrm>
            <a:prstGeom prst="roundRect">
              <a:avLst>
                <a:gd name="adj" fmla="val 16667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6" name="AutoShape 8"/>
            <p:cNvSpPr>
              <a:spLocks noChangeArrowheads="1"/>
            </p:cNvSpPr>
            <p:nvPr/>
          </p:nvSpPr>
          <p:spPr bwMode="auto">
            <a:xfrm>
              <a:off x="864" y="3504"/>
              <a:ext cx="96" cy="432"/>
            </a:xfrm>
            <a:prstGeom prst="roundRect">
              <a:avLst>
                <a:gd name="adj" fmla="val 16667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" name="AutoShape 9"/>
            <p:cNvSpPr>
              <a:spLocks noChangeArrowheads="1"/>
            </p:cNvSpPr>
            <p:nvPr/>
          </p:nvSpPr>
          <p:spPr bwMode="auto">
            <a:xfrm>
              <a:off x="1104" y="3072"/>
              <a:ext cx="96" cy="432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" name="AutoShape 10"/>
            <p:cNvSpPr>
              <a:spLocks noChangeArrowheads="1"/>
            </p:cNvSpPr>
            <p:nvPr/>
          </p:nvSpPr>
          <p:spPr bwMode="auto">
            <a:xfrm>
              <a:off x="1104" y="3504"/>
              <a:ext cx="96" cy="432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9" name="Text Box 11"/>
            <p:cNvSpPr txBox="1">
              <a:spLocks noChangeArrowheads="1"/>
            </p:cNvSpPr>
            <p:nvPr/>
          </p:nvSpPr>
          <p:spPr bwMode="auto">
            <a:xfrm>
              <a:off x="1200" y="346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>
                  <a:solidFill>
                    <a:srgbClr val="FF3399"/>
                  </a:solidFill>
                  <a:latin typeface="Comic Sans MS" pitchFamily="66" charset="0"/>
                </a:rPr>
                <a:t>1</a:t>
              </a:r>
              <a:endParaRPr lang="en-US">
                <a:solidFill>
                  <a:srgbClr val="FF3399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72" y="3504"/>
              <a:ext cx="144" cy="144"/>
              <a:chOff x="1296" y="3600"/>
              <a:chExt cx="144" cy="144"/>
            </a:xfrm>
          </p:grpSpPr>
          <p:sp>
            <p:nvSpPr>
              <p:cNvPr id="94221" name="Oval 13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22" name="Line 14"/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344" y="3552"/>
              <a:ext cx="96" cy="192"/>
              <a:chOff x="816" y="3504"/>
              <a:chExt cx="96" cy="192"/>
            </a:xfrm>
          </p:grpSpPr>
          <p:sp>
            <p:nvSpPr>
              <p:cNvPr id="94224" name="Oval 16"/>
              <p:cNvSpPr>
                <a:spLocks noChangeArrowheads="1"/>
              </p:cNvSpPr>
              <p:nvPr/>
            </p:nvSpPr>
            <p:spPr bwMode="auto">
              <a:xfrm>
                <a:off x="816" y="3504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25" name="Line 17"/>
              <p:cNvSpPr>
                <a:spLocks noChangeShapeType="1"/>
              </p:cNvSpPr>
              <p:nvPr/>
            </p:nvSpPr>
            <p:spPr bwMode="auto">
              <a:xfrm>
                <a:off x="864" y="360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6" name="Line 18"/>
              <p:cNvSpPr>
                <a:spLocks noChangeShapeType="1"/>
              </p:cNvSpPr>
              <p:nvPr/>
            </p:nvSpPr>
            <p:spPr bwMode="auto">
              <a:xfrm>
                <a:off x="816" y="36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228" name="Rectangle 20"/>
            <p:cNvSpPr>
              <a:spLocks noChangeArrowheads="1"/>
            </p:cNvSpPr>
            <p:nvPr/>
          </p:nvSpPr>
          <p:spPr bwMode="auto">
            <a:xfrm>
              <a:off x="864" y="3168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9" name="Rectangle 21"/>
            <p:cNvSpPr>
              <a:spLocks noChangeArrowheads="1"/>
            </p:cNvSpPr>
            <p:nvPr/>
          </p:nvSpPr>
          <p:spPr bwMode="auto">
            <a:xfrm>
              <a:off x="1104" y="3168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2" name="Text Box 24"/>
            <p:cNvSpPr txBox="1">
              <a:spLocks noChangeArrowheads="1"/>
            </p:cNvSpPr>
            <p:nvPr/>
          </p:nvSpPr>
          <p:spPr bwMode="auto">
            <a:xfrm>
              <a:off x="480" y="345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/>
                <a:t>1</a:t>
              </a:r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447800" y="4343400"/>
            <a:ext cx="2590800" cy="685800"/>
            <a:chOff x="912" y="2736"/>
            <a:chExt cx="1632" cy="432"/>
          </a:xfrm>
        </p:grpSpPr>
        <p:sp>
          <p:nvSpPr>
            <p:cNvPr id="94230" name="Line 22"/>
            <p:cNvSpPr>
              <a:spLocks noChangeShapeType="1"/>
            </p:cNvSpPr>
            <p:nvPr/>
          </p:nvSpPr>
          <p:spPr bwMode="auto">
            <a:xfrm flipV="1">
              <a:off x="912" y="2880"/>
              <a:ext cx="33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flipV="1">
              <a:off x="1152" y="2928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Text Box 25"/>
            <p:cNvSpPr txBox="1">
              <a:spLocks noChangeArrowheads="1"/>
            </p:cNvSpPr>
            <p:nvPr/>
          </p:nvSpPr>
          <p:spPr bwMode="auto">
            <a:xfrm>
              <a:off x="1248" y="2736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dirty="0">
                  <a:solidFill>
                    <a:srgbClr val="002060"/>
                  </a:solidFill>
                  <a:cs typeface="Times New Roman" pitchFamily="18" charset="0"/>
                </a:rPr>
                <a:t>isti genski lokusi</a:t>
              </a:r>
              <a:endParaRPr lang="en-US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</p:grp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3962400" y="4343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 dirty="0">
                <a:solidFill>
                  <a:srgbClr val="002060"/>
                </a:solidFill>
              </a:rPr>
              <a:t>=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4495800" y="43434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rgbClr val="002060"/>
                </a:solidFill>
                <a:cs typeface="Times New Roman" pitchFamily="18" charset="0"/>
              </a:rPr>
              <a:t>imaju isti tip gena ali ne moraju imati i iste forme tj. alele tog </a:t>
            </a:r>
            <a:r>
              <a:rPr lang="sr-Latn-CS" dirty="0" smtClean="0">
                <a:solidFill>
                  <a:srgbClr val="002060"/>
                </a:solidFill>
                <a:cs typeface="Times New Roman" pitchFamily="18" charset="0"/>
              </a:rPr>
              <a:t>gena.</a:t>
            </a:r>
            <a:endParaRPr 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371600" y="3352800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r-Latn-CS" sz="2000" b="1" dirty="0">
                <a:cs typeface="Times New Roman" pitchFamily="18" charset="0"/>
              </a:rPr>
              <a:t>  </a:t>
            </a:r>
            <a:r>
              <a:rPr lang="sr-Latn-CS" sz="2000" dirty="0">
                <a:solidFill>
                  <a:srgbClr val="002060"/>
                </a:solidFill>
                <a:cs typeface="Times New Roman" pitchFamily="18" charset="0"/>
              </a:rPr>
              <a:t>Genski lokus je mesto jednog gena na hromozomu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1681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4" grpId="0"/>
      <p:bldP spid="94235" grpId="0"/>
      <p:bldP spid="94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3392805"/>
          </a:xfrm>
          <a:noFill/>
        </p:spPr>
        <p:txBody>
          <a:bodyPr>
            <a:noAutofit/>
          </a:bodyPr>
          <a:lstStyle/>
          <a:p>
            <a:r>
              <a:rPr lang="sr-Latn-RS" sz="2400" b="1" u="sng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Crossing-over</a:t>
            </a:r>
            <a:r>
              <a:rPr lang="sr-Latn-RS" sz="2000" u="sng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lang="sr-Latn-RS" sz="2000" u="sng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br>
              <a:rPr lang="en-US" sz="2000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-</a:t>
            </a:r>
            <a:r>
              <a:rPr lang="sr-Latn-RS" sz="2000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JE RAZMENA GENETIČKOG MATERIJALA, </a:t>
            </a:r>
            <a:br>
              <a:rPr lang="sr-Latn-RS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sr-Latn-RS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 TO IZMEĐU HOMOLOGIH SEGMENATA (</a:t>
            </a:r>
            <a:r>
              <a:rPr lang="sr-Latn-R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sadrže iste genske lokuse</a:t>
            </a:r>
            <a:r>
              <a:rPr lang="sr-Latn-RS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</a:t>
            </a:r>
            <a:br>
              <a:rPr lang="sr-Latn-RS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sr-Latn-RS" sz="2000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 NESESTRINSKIH HROMATIDA HOMOLOGIH HROMOZOMA. </a:t>
            </a:r>
            <a:br>
              <a:rPr lang="sr-Latn-RS" sz="2000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lang="sr-Latn-RS" sz="2000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endParaRPr lang="en-US" sz="2000" dirty="0" smtClean="0">
              <a:solidFill>
                <a:srgbClr val="002060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4035" name="Picture 2" descr="C:\Users\Korisnik\Downloads\sl.crossing_over_2_m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922" y="2286000"/>
            <a:ext cx="8153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141575" y="2286000"/>
            <a:ext cx="26787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err="1"/>
              <a:t>rekombinovane</a:t>
            </a:r>
            <a:r>
              <a:rPr lang="en-US" dirty="0"/>
              <a:t> </a:t>
            </a:r>
            <a:r>
              <a:rPr lang="en-US" dirty="0" err="1" smtClean="0"/>
              <a:t>hromatid</a:t>
            </a:r>
            <a:r>
              <a:rPr lang="sr-Latn-RS" dirty="0"/>
              <a:t>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7422" y="5644392"/>
            <a:ext cx="777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rgbClr val="002060"/>
                </a:solidFill>
              </a:rPr>
              <a:t>Krosing-over se odigrava i između </a:t>
            </a:r>
            <a:r>
              <a:rPr lang="sr-Latn-RS" b="1" dirty="0" smtClean="0">
                <a:solidFill>
                  <a:srgbClr val="002060"/>
                </a:solidFill>
              </a:rPr>
              <a:t>X</a:t>
            </a:r>
            <a:r>
              <a:rPr lang="sr-Latn-RS" dirty="0" smtClean="0">
                <a:solidFill>
                  <a:srgbClr val="002060"/>
                </a:solidFill>
              </a:rPr>
              <a:t> i </a:t>
            </a:r>
            <a:r>
              <a:rPr lang="sr-Latn-RS" b="1" dirty="0" smtClean="0">
                <a:solidFill>
                  <a:srgbClr val="002060"/>
                </a:solidFill>
              </a:rPr>
              <a:t>Y </a:t>
            </a:r>
            <a:r>
              <a:rPr lang="sr-Latn-RS" dirty="0" smtClean="0">
                <a:solidFill>
                  <a:srgbClr val="002060"/>
                </a:solidFill>
              </a:rPr>
              <a:t>hromozoma tokom spermatogeneze, u nivou pseudoautozomnih regiona ovih hromozoma.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67229"/>
      </p:ext>
    </p:extLst>
  </p:cSld>
  <p:clrMapOvr>
    <a:masterClrMapping/>
  </p:clrMapOvr>
  <p:transition spd="slow" advTm="68046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</TotalTime>
  <Words>2697</Words>
  <Application>Microsoft Office PowerPoint</Application>
  <PresentationFormat>On-screen Show (4:3)</PresentationFormat>
  <Paragraphs>568</Paragraphs>
  <Slides>57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Adobe Gothic Std B</vt:lpstr>
      <vt:lpstr>Arial</vt:lpstr>
      <vt:lpstr>Calibri</vt:lpstr>
      <vt:lpstr>Comic Sans MS</vt:lpstr>
      <vt:lpstr>Georgia</vt:lpstr>
      <vt:lpstr>Times New Roman</vt:lpstr>
      <vt:lpstr>Wingdings</vt:lpstr>
      <vt:lpstr>Wingdings 2</vt:lpstr>
      <vt:lpstr>Office Theme</vt:lpstr>
      <vt:lpstr>Image</vt:lpstr>
      <vt:lpstr>MS Org Chart</vt:lpstr>
      <vt:lpstr>Mejoza </vt:lpstr>
      <vt:lpstr>PowerPoint Presentation</vt:lpstr>
      <vt:lpstr>PowerPoint Presentation</vt:lpstr>
      <vt:lpstr>MEJOZA I</vt:lpstr>
      <vt:lpstr>PowerPoint Presentation</vt:lpstr>
      <vt:lpstr>PowerPoint Presentation</vt:lpstr>
      <vt:lpstr>PowerPoint Presentation</vt:lpstr>
      <vt:lpstr>PowerPoint Presentation</vt:lpstr>
      <vt:lpstr>Crossing-over   - JE RAZMENA GENETIČKOG MATERIJALA,  I TO IZMEĐU HOMOLOGIH SEGMENATA (sadrže iste genske lokuse)  NESESTRINSKIH HROMATIDA HOMOLOGIH HROMOZOMA.     </vt:lpstr>
      <vt:lpstr>Holidejev model Crossing-overa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Rekonstrukcija jedrove membrane.   - Ćelija se deli na dva dela, deleći i  citoplazmu  sa  organelama.   </vt:lpstr>
      <vt:lpstr>Interkineza</vt:lpstr>
      <vt:lpstr>MEJOZA II</vt:lpstr>
      <vt:lpstr>PowerPoint Presentation</vt:lpstr>
      <vt:lpstr> Profaza II</vt:lpstr>
      <vt:lpstr>PowerPoint Presentation</vt:lpstr>
      <vt:lpstr>PowerPoint Presentation</vt:lpstr>
      <vt:lpstr>PowerPoint Presentation</vt:lpstr>
      <vt:lpstr>PowerPoint Presentation</vt:lpstr>
      <vt:lpstr>Razlike između mitoze i mejoze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Značaj mejoze</vt:lpstr>
      <vt:lpstr>PowerPoint Presentation</vt:lpstr>
      <vt:lpstr>Gametogeneza </vt:lpstr>
      <vt:lpstr>PowerPoint Presentation</vt:lpstr>
      <vt:lpstr>Kako se definiše gametogeneza?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SPERMIOGENEZA - transformacija spermatide do funkcionalnog spermatozoida.</vt:lpstr>
      <vt:lpstr>PowerPoint Presentation</vt:lpstr>
      <vt:lpstr>Regulacija spermatogeneze u pubertetu HIPOTALAMO-HIPOFIZNO-GONADNA sprega</vt:lpstr>
      <vt:lpstr>PowerPoint Presentation</vt:lpstr>
      <vt:lpstr>PowerPoint Presentation</vt:lpstr>
      <vt:lpstr>TOK OOGENEZE  Oogeneza počinje rano u embrionalnom razvoju ženskog ploda! </vt:lpstr>
      <vt:lpstr>PowerPoint Presentation</vt:lpstr>
      <vt:lpstr>   OOGENEZA                           OPLOĐENJE </vt:lpstr>
      <vt:lpstr>PowerPoint Presentation</vt:lpstr>
      <vt:lpstr>Folikulogeneza i atrezija folikula</vt:lpstr>
      <vt:lpstr>PowerPoint Presentation</vt:lpstr>
      <vt:lpstr>PowerPoint Presentation</vt:lpstr>
      <vt:lpstr>PowerPoint Presentation</vt:lpstr>
      <vt:lpstr> Razlike između spermatogeneze i oogeneze</vt:lpstr>
      <vt:lpstr>PowerPoint Presentation</vt:lpstr>
      <vt:lpstr>  Uloga gameta je u formiranju nove jedinke.  Zigot (oplođena jajna ćelija) nastaje spajanjem muške i ženske polne ćelije.  23 hromozoma majke + 23 hromozoma oca = ZIGOT (46 hromozoma).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Ćelijske deobe</dc:title>
  <dc:creator>Korisnik</dc:creator>
  <cp:lastModifiedBy>Windows User</cp:lastModifiedBy>
  <cp:revision>296</cp:revision>
  <dcterms:created xsi:type="dcterms:W3CDTF">2017-05-13T17:54:01Z</dcterms:created>
  <dcterms:modified xsi:type="dcterms:W3CDTF">2023-03-22T11:35:43Z</dcterms:modified>
</cp:coreProperties>
</file>